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58" r:id="rId4"/>
    <p:sldId id="261" r:id="rId5"/>
    <p:sldId id="262" r:id="rId6"/>
    <p:sldId id="265" r:id="rId7"/>
    <p:sldId id="266" r:id="rId8"/>
    <p:sldId id="271" r:id="rId9"/>
    <p:sldId id="267" r:id="rId10"/>
    <p:sldId id="277" r:id="rId11"/>
    <p:sldId id="268" r:id="rId12"/>
    <p:sldId id="272" r:id="rId13"/>
    <p:sldId id="270" r:id="rId14"/>
    <p:sldId id="274" r:id="rId15"/>
    <p:sldId id="273" r:id="rId16"/>
    <p:sldId id="275" r:id="rId17"/>
    <p:sldId id="276" r:id="rId18"/>
    <p:sldId id="269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C63"/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2.bp.blogspot.com/-yqz3NZwkWls/UyRbpI1VyKI/AAAAAAAAAVE/jb4wv7OLds8/s1600/lapbooks_folder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186332"/>
            <a:ext cx="6408712" cy="11500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3588686"/>
            <a:ext cx="77423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Подготовила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учитель-логопед</a:t>
            </a:r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– </a:t>
            </a:r>
          </a:p>
          <a:p>
            <a:pPr algn="r"/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Хазова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М.В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  <a:p>
            <a:pPr algn="r"/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1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haroni" pitchFamily="2" charset="-79"/>
              </a:rPr>
              <a:t>Городской округ Мытищи</a:t>
            </a:r>
          </a:p>
          <a:p>
            <a:pPr algn="ctr"/>
            <a:r>
              <a:rPr lang="ru-RU" sz="1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haroni" pitchFamily="2" charset="-79"/>
              </a:rPr>
              <a:t>2022 год.</a:t>
            </a:r>
            <a:endParaRPr lang="ru-RU" sz="1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908720"/>
            <a:ext cx="777686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«Технология </a:t>
            </a:r>
            <a:r>
              <a:rPr lang="ru-RU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</a:t>
            </a:r>
            <a:r>
              <a:rPr lang="ru-RU" sz="4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эпбук</a:t>
            </a:r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как эффективное средство  логопедической работы в ДОУ» </a:t>
            </a:r>
          </a:p>
          <a:p>
            <a:pPr algn="ctr"/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61926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Что необходимо для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оформления </a:t>
            </a:r>
            <a:r>
              <a:rPr lang="ru-RU" sz="4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лэпбука</a:t>
            </a:r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132856"/>
            <a:ext cx="6768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картонная папка-основа</a:t>
            </a:r>
            <a:r>
              <a:rPr lang="ru-RU" sz="2200" b="1" i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(можно сделать своими руками);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обычная или цветная бумага для принтера;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ножницы;</a:t>
            </a:r>
            <a:endParaRPr lang="ru-RU" sz="2200" b="1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клей-карандаш </a:t>
            </a:r>
            <a:r>
              <a:rPr lang="ru-RU" sz="2200" b="1" i="1" dirty="0">
                <a:solidFill>
                  <a:srgbClr val="C00000"/>
                </a:solidFill>
                <a:latin typeface="Arial" panose="020B0604020202020204" pitchFamily="34" charset="0"/>
              </a:rPr>
              <a:t>для </a:t>
            </a:r>
            <a:r>
              <a:rPr lang="ru-RU" sz="22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бумаги;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фломастеры;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i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степлер</a:t>
            </a:r>
            <a:r>
              <a:rPr lang="ru-RU" sz="22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;</a:t>
            </a:r>
            <a:endParaRPr lang="ru-RU" sz="2200" b="1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скотч;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принтер.</a:t>
            </a:r>
            <a:endParaRPr lang="ru-RU" sz="2200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Frame 1074">
            <a:hlinkClick r:id="rId2"/>
          </p:cNvPr>
          <p:cNvPicPr>
            <a:picLocks noGr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94184"/>
            <a:ext cx="6120680" cy="405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1196752"/>
            <a:ext cx="821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Как сделать папку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лэпбук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i8xkMN_u7hA/VBXJ4jG5Y9I/AAAAAAAAfs4/WXyaaM52abo/s1600/%D0%AD%D0%BB%D0%B5%D0%BC%D0%B5%D0%BD%D1%82%D1%8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9" y="2429362"/>
            <a:ext cx="2987700" cy="211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6794" y="1952550"/>
            <a:ext cx="631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Кармашки: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3541" y="1134046"/>
            <a:ext cx="58110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Оформление </a:t>
            </a:r>
            <a:r>
              <a:rPr lang="ru-RU" sz="4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лэпбука</a:t>
            </a:r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8624" y="4505694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бычные </a:t>
            </a:r>
            <a:endParaRPr lang="ru-RU" b="1" dirty="0"/>
          </a:p>
        </p:txBody>
      </p:sp>
      <p:pic>
        <p:nvPicPr>
          <p:cNvPr id="3076" name="Picture 4" descr="http://4.bp.blogspot.com/-MGdzHZ87w2o/VBXJ3s1q7rI/AAAAAAAAfso/gnP5Pmgf1-E/s1600/%D0%AD%D0%BB%D0%B5%D0%BC%D0%B5%D0%BD%D1%82%D1%8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405" y="2565446"/>
            <a:ext cx="3026188" cy="214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8523" y="469036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ф</a:t>
            </a:r>
            <a:r>
              <a:rPr lang="ru-RU" b="1" dirty="0" smtClean="0"/>
              <a:t>игурные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37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541" y="1134046"/>
            <a:ext cx="58110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Оформление </a:t>
            </a:r>
            <a:r>
              <a:rPr lang="ru-RU" sz="4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лэпбука</a:t>
            </a:r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1772816"/>
            <a:ext cx="1860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Конвертики: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4.bp.blogspot.com/-vDuC-jyRRfc/VBXKtt141AI/AAAAAAAAftQ/qTMX2dXqVf0/s1600/%D0%AD%D0%BB%D0%B5%D0%BC%D0%B5%D0%BD%D1%82%D1%8B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57502"/>
            <a:ext cx="2592288" cy="306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3834" y="5285492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обычные</a:t>
            </a:r>
            <a:endParaRPr lang="ru-RU" b="1" dirty="0"/>
          </a:p>
        </p:txBody>
      </p:sp>
      <p:pic>
        <p:nvPicPr>
          <p:cNvPr id="5124" name="Picture 4" descr="элементы лэпбука - конвер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14" y="1903486"/>
            <a:ext cx="2506718" cy="32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20098" y="5157191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фигурные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773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элементы лэпбука - мини-книж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39" y="2162187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3541" y="1134046"/>
            <a:ext cx="58110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Оформление </a:t>
            </a:r>
            <a:r>
              <a:rPr lang="ru-RU" sz="4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лэпбука</a:t>
            </a:r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4" y="1728809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Книжки: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898491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простые</a:t>
            </a:r>
            <a:endParaRPr lang="ru-RU" b="1" dirty="0"/>
          </a:p>
        </p:txBody>
      </p:sp>
      <p:pic>
        <p:nvPicPr>
          <p:cNvPr id="7172" name="Picture 4" descr="элементы лепбука - книжка-гармо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90474"/>
            <a:ext cx="3552329" cy="266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24079" y="4883008"/>
            <a:ext cx="120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гармошки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74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элементы лэпбука - подвижные кр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614468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3541" y="1134046"/>
            <a:ext cx="58110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Оформление </a:t>
            </a:r>
            <a:r>
              <a:rPr lang="ru-RU" sz="4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лэпбука</a:t>
            </a:r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4648" y="1890999"/>
            <a:ext cx="305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Вращающиеся круги: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541" y="1134046"/>
            <a:ext cx="58110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Оформление </a:t>
            </a:r>
            <a:r>
              <a:rPr lang="ru-RU" sz="4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лэпбука</a:t>
            </a:r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218" name="Picture 2" descr="элементы лэпбука - блокнот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25" y="2276872"/>
            <a:ext cx="2172355" cy="28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1803630"/>
            <a:ext cx="186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Блокнотики: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1158" y="5160681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разрезные</a:t>
            </a:r>
            <a:endParaRPr lang="ru-RU" b="1" dirty="0"/>
          </a:p>
        </p:txBody>
      </p:sp>
      <p:pic>
        <p:nvPicPr>
          <p:cNvPr id="9220" name="Picture 4" descr="элементы лэпбу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02526"/>
            <a:ext cx="3369770" cy="252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12225" y="4900549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 страницами разной длины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515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541" y="1134046"/>
            <a:ext cx="58110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Оформление </a:t>
            </a:r>
            <a:r>
              <a:rPr lang="ru-RU" sz="4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лэпбука</a:t>
            </a:r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194" name="Picture 2" descr="элементы лэпбу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77" y="1858537"/>
            <a:ext cx="2952328" cy="20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элементы лэпбу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6864"/>
            <a:ext cx="2126486" cy="265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элементы лэпбука - свернутый лис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4130243" cy="154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5466" y="3577978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Листы, сложенные в 2-4 раза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86641" y="5217790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Полоска, сложенная в несколько раз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559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071979"/>
            <a:ext cx="8136904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1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Где можно получить информацию </a:t>
            </a:r>
            <a:br>
              <a:rPr lang="ru-RU" sz="41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41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 процессе изготовлении </a:t>
            </a:r>
            <a:r>
              <a:rPr lang="ru-RU" sz="41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лэпбука</a:t>
            </a:r>
            <a:r>
              <a:rPr lang="en-US" sz="41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ru-RU" sz="41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732255" y="2426196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solidFill>
                  <a:srgbClr val="C00000"/>
                </a:solidFill>
              </a:rPr>
              <a:t>С описанием процесса изготовления </a:t>
            </a:r>
            <a:r>
              <a:rPr lang="ru-RU" sz="2200" dirty="0" err="1" smtClean="0">
                <a:solidFill>
                  <a:srgbClr val="C00000"/>
                </a:solidFill>
              </a:rPr>
              <a:t>лэпбука</a:t>
            </a:r>
            <a:r>
              <a:rPr lang="ru-RU" sz="2200" dirty="0" smtClean="0">
                <a:solidFill>
                  <a:srgbClr val="C00000"/>
                </a:solidFill>
              </a:rPr>
              <a:t> можно познакомиться на страницах журнала «Дошкольное образование» № 11  2014г. - № 5 2015г., автор статьи Татьяна Пироженко.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 На сайте «Это интересно!» (</a:t>
            </a:r>
            <a:r>
              <a:rPr lang="en-US" sz="2200" dirty="0" err="1" smtClean="0">
                <a:solidFill>
                  <a:srgbClr val="C00000"/>
                </a:solidFill>
                <a:latin typeface="AR DARLING" panose="02000000000000000000" pitchFamily="2" charset="0"/>
              </a:rPr>
              <a:t>tavika</a:t>
            </a:r>
            <a:r>
              <a:rPr lang="ru-RU" sz="2200" dirty="0" smtClean="0">
                <a:solidFill>
                  <a:srgbClr val="C00000"/>
                </a:solidFill>
              </a:rPr>
              <a:t>.</a:t>
            </a:r>
            <a:r>
              <a:rPr lang="en-US" sz="2200" dirty="0" err="1" smtClean="0">
                <a:solidFill>
                  <a:srgbClr val="C00000"/>
                </a:solidFill>
                <a:latin typeface="AR DARLING" panose="02000000000000000000" pitchFamily="2" charset="0"/>
              </a:rPr>
              <a:t>ru</a:t>
            </a:r>
            <a:r>
              <a:rPr lang="ru-RU" sz="2200" dirty="0" smtClean="0">
                <a:solidFill>
                  <a:srgbClr val="C00000"/>
                </a:solidFill>
              </a:rPr>
              <a:t>).</a:t>
            </a:r>
          </a:p>
          <a:p>
            <a:endParaRPr lang="ru-RU" dirty="0"/>
          </a:p>
        </p:txBody>
      </p:sp>
      <p:pic>
        <p:nvPicPr>
          <p:cNvPr id="5" name="Picture 2" descr="&amp;Ecy;&amp;tcy;&amp;ocy; &amp;icy;&amp;ncy;&amp;tcy;&amp;iecy;&amp;rcy;&amp;iecy;&amp;scy;&amp;ncy;&amp;ocy;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47" y="4365104"/>
            <a:ext cx="6013906" cy="13162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4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348880"/>
            <a:ext cx="7733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Благодарю за внимание!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980728"/>
            <a:ext cx="7460987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Цель:</a:t>
            </a:r>
            <a:r>
              <a:rPr lang="ru-RU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формирование правильного звукопроизношения, совершенствование речевого развития в целом через совместную деятельность педагога и обучающегося посредством технологии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лэпбук</a:t>
            </a:r>
            <a:r>
              <a:rPr lang="ru-RU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endParaRPr lang="ru-RU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/>
        </p:nvSpPr>
        <p:spPr>
          <a:xfrm>
            <a:off x="1835696" y="3355434"/>
            <a:ext cx="6670561" cy="2417711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Представить опыт работы по использованию </a:t>
            </a:r>
            <a:r>
              <a:rPr lang="ru-RU" dirty="0" err="1" smtClean="0">
                <a:solidFill>
                  <a:srgbClr val="C00000"/>
                </a:solidFill>
              </a:rPr>
              <a:t>лэпбука</a:t>
            </a:r>
            <a:r>
              <a:rPr lang="ru-RU" dirty="0" smtClean="0">
                <a:solidFill>
                  <a:srgbClr val="C00000"/>
                </a:solidFill>
              </a:rPr>
              <a:t> и его значению в логопедической работе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Мотивировать педагогов на применение </a:t>
            </a:r>
            <a:r>
              <a:rPr lang="ru-RU" dirty="0" err="1" smtClean="0">
                <a:solidFill>
                  <a:srgbClr val="C00000"/>
                </a:solidFill>
              </a:rPr>
              <a:t>лэпбуков</a:t>
            </a:r>
            <a:r>
              <a:rPr lang="ru-RU" dirty="0" smtClean="0">
                <a:solidFill>
                  <a:srgbClr val="C00000"/>
                </a:solidFill>
              </a:rPr>
              <a:t> в совместной деятельности с детьми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Научить </a:t>
            </a:r>
            <a:r>
              <a:rPr lang="ru-RU" dirty="0">
                <a:solidFill>
                  <a:srgbClr val="C00000"/>
                </a:solidFill>
              </a:rPr>
              <a:t>педагогов изготовлению интерактивной </a:t>
            </a:r>
            <a:r>
              <a:rPr lang="ru-RU" dirty="0" smtClean="0">
                <a:solidFill>
                  <a:srgbClr val="C00000"/>
                </a:solidFill>
              </a:rPr>
              <a:t>папки-</a:t>
            </a:r>
            <a:r>
              <a:rPr lang="ru-RU" dirty="0" err="1" smtClean="0">
                <a:solidFill>
                  <a:srgbClr val="C00000"/>
                </a:solidFill>
              </a:rPr>
              <a:t>лэпбук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798733"/>
            <a:ext cx="37886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Задачи мастер- класса:</a:t>
            </a:r>
            <a:endParaRPr lang="ru-RU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1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620688"/>
            <a:ext cx="6165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Что такое </a:t>
            </a:r>
            <a:r>
              <a:rPr lang="ru-RU" sz="5400" b="1" i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лэпбук</a:t>
            </a:r>
            <a:r>
              <a:rPr lang="en-US" sz="54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1691680" y="1844824"/>
            <a:ext cx="7056784" cy="34563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err="1" smtClean="0">
                <a:solidFill>
                  <a:srgbClr val="C00000"/>
                </a:solidFill>
              </a:rPr>
              <a:t>Лэпбук</a:t>
            </a:r>
            <a:r>
              <a:rPr lang="ru-RU" sz="2200" b="1" dirty="0" smtClean="0">
                <a:solidFill>
                  <a:srgbClr val="C00000"/>
                </a:solidFill>
              </a:rPr>
              <a:t> (</a:t>
            </a:r>
            <a:r>
              <a:rPr lang="ru-RU" sz="2200" b="1" dirty="0" err="1" smtClean="0">
                <a:solidFill>
                  <a:srgbClr val="C00000"/>
                </a:solidFill>
              </a:rPr>
              <a:t>lapbook</a:t>
            </a:r>
            <a:r>
              <a:rPr lang="ru-RU" sz="2200" b="1" dirty="0" smtClean="0">
                <a:solidFill>
                  <a:srgbClr val="C00000"/>
                </a:solidFill>
              </a:rPr>
              <a:t>) </a:t>
            </a:r>
            <a:r>
              <a:rPr lang="ru-RU" sz="2200" dirty="0" smtClean="0">
                <a:solidFill>
                  <a:srgbClr val="C00000"/>
                </a:solidFill>
              </a:rPr>
              <a:t>–</a:t>
            </a:r>
            <a:r>
              <a:rPr lang="ru-RU" sz="2200" i="1" dirty="0" smtClean="0">
                <a:solidFill>
                  <a:srgbClr val="C00000"/>
                </a:solidFill>
              </a:rPr>
              <a:t>в дословном переводе с английского значит «наколенная книга» (</a:t>
            </a:r>
            <a:r>
              <a:rPr lang="ru-RU" sz="2200" i="1" dirty="0" err="1" smtClean="0">
                <a:solidFill>
                  <a:srgbClr val="C00000"/>
                </a:solidFill>
              </a:rPr>
              <a:t>lap</a:t>
            </a:r>
            <a:r>
              <a:rPr lang="ru-RU" sz="2200" i="1" dirty="0" smtClean="0">
                <a:solidFill>
                  <a:srgbClr val="C00000"/>
                </a:solidFill>
              </a:rPr>
              <a:t> –колени, </a:t>
            </a:r>
            <a:r>
              <a:rPr lang="ru-RU" sz="2200" i="1" dirty="0" err="1" smtClean="0">
                <a:solidFill>
                  <a:srgbClr val="C00000"/>
                </a:solidFill>
              </a:rPr>
              <a:t>book</a:t>
            </a:r>
            <a:r>
              <a:rPr lang="ru-RU" sz="2200" i="1" dirty="0" smtClean="0">
                <a:solidFill>
                  <a:srgbClr val="C00000"/>
                </a:solidFill>
              </a:rPr>
              <a:t>- книга). </a:t>
            </a:r>
            <a:endParaRPr lang="en-US" sz="2200" i="1" dirty="0" smtClean="0">
              <a:solidFill>
                <a:srgbClr val="C00000"/>
              </a:solidFill>
              <a:latin typeface="AR DARLING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</a:rPr>
              <a:t>Это самодельная бумажная книжечка с кармашками, дверками, окошками, подвижными деталями, которые ребенок может доставать, перекладывать, складывать по своему усмотрению. В ней собирается материал по какой-то определенной теме</a:t>
            </a:r>
          </a:p>
          <a:p>
            <a:endParaRPr lang="ru-RU" sz="2200" i="1" dirty="0" smtClean="0">
              <a:solidFill>
                <a:srgbClr val="8E0C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268760"/>
            <a:ext cx="7916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Значение </a:t>
            </a:r>
            <a:r>
              <a:rPr lang="ru-RU" sz="4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лэпбука</a:t>
            </a:r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для педагога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899592" y="1916832"/>
            <a:ext cx="7272808" cy="35283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Способствует</a:t>
            </a:r>
            <a:r>
              <a:rPr lang="ru-RU" sz="3000" b="1" dirty="0">
                <a:solidFill>
                  <a:srgbClr val="C00000"/>
                </a:solidFill>
              </a:rPr>
              <a:t>:</a:t>
            </a:r>
            <a:endParaRPr lang="en-US" sz="3000" b="1" dirty="0" smtClean="0">
              <a:solidFill>
                <a:srgbClr val="C00000"/>
              </a:solidFill>
              <a:latin typeface="AR DARLING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i="1" dirty="0" smtClean="0">
                <a:solidFill>
                  <a:srgbClr val="C00000"/>
                </a:solidFill>
              </a:rPr>
              <a:t>организации </a:t>
            </a:r>
            <a:r>
              <a:rPr lang="ru-RU" sz="3000" i="1" dirty="0">
                <a:solidFill>
                  <a:srgbClr val="C00000"/>
                </a:solidFill>
              </a:rPr>
              <a:t>материала по изучаемой </a:t>
            </a:r>
            <a:r>
              <a:rPr lang="ru-RU" sz="3000" i="1" dirty="0" smtClean="0">
                <a:solidFill>
                  <a:srgbClr val="C00000"/>
                </a:solidFill>
              </a:rPr>
              <a:t>теме;</a:t>
            </a:r>
            <a:endParaRPr lang="ru-RU" sz="3000" i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i="1" dirty="0" smtClean="0">
                <a:solidFill>
                  <a:srgbClr val="C00000"/>
                </a:solidFill>
              </a:rPr>
              <a:t>организации совместной работы  </a:t>
            </a:r>
            <a:r>
              <a:rPr lang="ru-RU" sz="3000" i="1" dirty="0">
                <a:solidFill>
                  <a:srgbClr val="C00000"/>
                </a:solidFill>
              </a:rPr>
              <a:t>с </a:t>
            </a:r>
            <a:r>
              <a:rPr lang="ru-RU" sz="3000" i="1" dirty="0" smtClean="0">
                <a:solidFill>
                  <a:srgbClr val="C00000"/>
                </a:solidFill>
              </a:rPr>
              <a:t>детьми.</a:t>
            </a:r>
            <a:endParaRPr lang="en-US" sz="3000" i="1" dirty="0" smtClean="0">
              <a:solidFill>
                <a:srgbClr val="C00000"/>
              </a:solidFill>
              <a:latin typeface="AR DARLING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i="1" dirty="0" smtClean="0">
                <a:solidFill>
                  <a:srgbClr val="C00000"/>
                </a:solidFill>
              </a:rPr>
              <a:t>привлечению интереса ребенка к занятию и возможности подать необходимую информацию в компактной форме.</a:t>
            </a:r>
            <a:endParaRPr lang="ru-RU" sz="3000" i="1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836712"/>
            <a:ext cx="79928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Значение </a:t>
            </a:r>
            <a:r>
              <a:rPr lang="ru-RU" sz="4400" b="1" i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лэпбука</a:t>
            </a:r>
            <a:r>
              <a:rPr lang="ru-RU" sz="44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для ребенка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Объект 7"/>
          <p:cNvSpPr txBox="1">
            <a:spLocks/>
          </p:cNvSpPr>
          <p:nvPr/>
        </p:nvSpPr>
        <p:spPr>
          <a:xfrm>
            <a:off x="1763688" y="1462137"/>
            <a:ext cx="6696744" cy="427111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Способствует: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rgbClr val="C00000"/>
                </a:solidFill>
              </a:rPr>
              <a:t>пониманию и запоминанию информации по изучаемой теме;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C00000"/>
                </a:solidFill>
              </a:rPr>
              <a:t>р</a:t>
            </a:r>
            <a:r>
              <a:rPr lang="ru-RU" sz="2000" i="1" dirty="0" smtClean="0">
                <a:solidFill>
                  <a:srgbClr val="C00000"/>
                </a:solidFill>
              </a:rPr>
              <a:t>азвитию познавательных процессов ребенка (восприятие, память, мыслительные операции);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rgbClr val="C00000"/>
                </a:solidFill>
              </a:rPr>
              <a:t>повторению и закреплению материала по пройденной теме;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rgbClr val="C00000"/>
                </a:solidFill>
              </a:rPr>
              <a:t>формированию и закреплению правильного произношения звуков;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rgbClr val="C00000"/>
                </a:solidFill>
              </a:rPr>
              <a:t>развитию мелкой моторики рук, переключаемости движений, точности и амплитуды артикуляционного аппарата;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rgbClr val="C00000"/>
                </a:solidFill>
              </a:rPr>
              <a:t>расширению, обогащению и активизации словарного запаса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5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2846" y="836712"/>
            <a:ext cx="5786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Алгоритм разработки :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19672" y="1606153"/>
            <a:ext cx="66967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+mn-lt"/>
              </a:rPr>
              <a:t>1.</a:t>
            </a:r>
            <a:r>
              <a:rPr lang="ru-RU" sz="3200" u="sng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  <a:latin typeface="+mn-lt"/>
              </a:rPr>
              <a:t>Выбрать тему  </a:t>
            </a:r>
            <a:r>
              <a:rPr lang="ru-RU" sz="3200" b="1" u="sng" dirty="0" err="1" smtClean="0">
                <a:solidFill>
                  <a:srgbClr val="C00000"/>
                </a:solidFill>
                <a:latin typeface="+mn-lt"/>
              </a:rPr>
              <a:t>лэпбука</a:t>
            </a:r>
            <a:endParaRPr lang="ru-RU" sz="3200" b="1" u="sng" dirty="0" smtClean="0">
              <a:solidFill>
                <a:srgbClr val="C00000"/>
              </a:solidFill>
              <a:latin typeface="+mn-lt"/>
            </a:endParaRPr>
          </a:p>
          <a:p>
            <a:pPr marL="342900" indent="-342900" algn="ctr"/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Тема  может быть совершенно любой. Чем тема </a:t>
            </a:r>
            <a:r>
              <a:rPr lang="ru-RU" sz="3200" dirty="0" err="1" smtClean="0">
                <a:solidFill>
                  <a:srgbClr val="C00000"/>
                </a:solidFill>
                <a:latin typeface="+mn-lt"/>
              </a:rPr>
              <a:t>лэпбука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 более узкая, тем более конкретный материал она содержит.</a:t>
            </a:r>
          </a:p>
          <a:p>
            <a:pPr marL="342900" indent="-342900" algn="ctr"/>
            <a:endParaRPr lang="ru-RU" sz="2000" dirty="0" smtClean="0">
              <a:solidFill>
                <a:srgbClr val="C00000"/>
              </a:solidFill>
              <a:latin typeface="+mn-lt"/>
            </a:endParaRPr>
          </a:p>
          <a:p>
            <a:pPr marL="342900" indent="-342900" algn="ctr"/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  </a:t>
            </a: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Например: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 «Овощи», «Деревья», «Космос», «Одежда» и т.д.</a:t>
            </a:r>
          </a:p>
          <a:p>
            <a:pPr marL="342900" indent="-342900">
              <a:buAutoNum type="arabicPeriod"/>
            </a:pPr>
            <a:endParaRPr lang="ru-RU" sz="3200" b="1" dirty="0" smtClean="0">
              <a:latin typeface="+mn-lt"/>
            </a:endParaRPr>
          </a:p>
          <a:p>
            <a:pPr marL="342900" indent="-34290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7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5786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Алгоритм разработки :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2200" b="1" u="sng" dirty="0" smtClean="0">
                <a:solidFill>
                  <a:srgbClr val="C00000"/>
                </a:solidFill>
                <a:latin typeface="+mn-lt"/>
              </a:rPr>
              <a:t>2. Составить план содержания для  раскрытия темы  </a:t>
            </a:r>
            <a:r>
              <a:rPr lang="ru-RU" sz="2200" b="1" u="sng" dirty="0" err="1" smtClean="0">
                <a:solidFill>
                  <a:srgbClr val="C00000"/>
                </a:solidFill>
                <a:latin typeface="+mn-lt"/>
              </a:rPr>
              <a:t>лэпбука</a:t>
            </a:r>
            <a:endParaRPr lang="ru-RU" sz="2200" b="1" u="sng" dirty="0" smtClean="0">
              <a:solidFill>
                <a:srgbClr val="C00000"/>
              </a:solidFill>
              <a:latin typeface="+mn-lt"/>
            </a:endParaRPr>
          </a:p>
          <a:p>
            <a:pPr algn="just"/>
            <a:r>
              <a:rPr lang="ru-RU" sz="2000" i="1" dirty="0" smtClean="0">
                <a:solidFill>
                  <a:srgbClr val="C00000"/>
                </a:solidFill>
                <a:latin typeface="+mn-lt"/>
              </a:rPr>
              <a:t>Например, примерный план моих </a:t>
            </a:r>
            <a:r>
              <a:rPr lang="ru-RU" sz="2000" b="1" i="1" dirty="0" err="1" smtClean="0">
                <a:solidFill>
                  <a:srgbClr val="C00000"/>
                </a:solidFill>
                <a:latin typeface="+mn-lt"/>
              </a:rPr>
              <a:t>лэпбуков</a:t>
            </a:r>
            <a:r>
              <a:rPr lang="ru-RU" sz="2000" b="1" i="1" dirty="0" smtClean="0">
                <a:solidFill>
                  <a:srgbClr val="C00000"/>
                </a:solidFill>
                <a:latin typeface="+mn-lt"/>
              </a:rPr>
              <a:t> «Звуки» </a:t>
            </a:r>
            <a:r>
              <a:rPr lang="ru-RU" sz="2000" i="1" dirty="0" smtClean="0">
                <a:solidFill>
                  <a:srgbClr val="C00000"/>
                </a:solidFill>
                <a:latin typeface="+mn-lt"/>
              </a:rPr>
              <a:t>выглядит так: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C00000"/>
                </a:solidFill>
                <a:latin typeface="+mn-lt"/>
              </a:rPr>
              <a:t>Здравствуй, Язычок! (знакомство с правильной артикуляцией определенного звука);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C00000"/>
                </a:solidFill>
                <a:latin typeface="+mn-lt"/>
              </a:rPr>
              <a:t>Артикуляционная гимнастика на звук;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C00000"/>
                </a:solidFill>
                <a:latin typeface="+mn-lt"/>
              </a:rPr>
              <a:t>Слоговая лесенка (закрепление звука в слогах);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C00000"/>
                </a:solidFill>
                <a:latin typeface="+mn-lt"/>
              </a:rPr>
              <a:t>Цветок (составление  слогов)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i="1" dirty="0" err="1" smtClean="0">
                <a:solidFill>
                  <a:srgbClr val="C00000"/>
                </a:solidFill>
                <a:latin typeface="+mn-lt"/>
              </a:rPr>
              <a:t>Пазл</a:t>
            </a:r>
            <a:r>
              <a:rPr lang="ru-RU" i="1" dirty="0" smtClean="0">
                <a:solidFill>
                  <a:srgbClr val="C00000"/>
                </a:solidFill>
                <a:latin typeface="+mn-lt"/>
              </a:rPr>
              <a:t> (собрать букву)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C00000"/>
                </a:solidFill>
                <a:latin typeface="+mn-lt"/>
              </a:rPr>
              <a:t>Улитки (закрепление звука в словах);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C00000"/>
                </a:solidFill>
                <a:latin typeface="+mn-lt"/>
              </a:rPr>
              <a:t>Слова-карточки </a:t>
            </a:r>
            <a:r>
              <a:rPr lang="ru-RU" i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ru-RU" i="1" dirty="0" smtClean="0">
                <a:solidFill>
                  <a:srgbClr val="C00000"/>
                </a:solidFill>
                <a:latin typeface="+mn-lt"/>
              </a:rPr>
              <a:t>закрепление звуков в разных позициях)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C00000"/>
                </a:solidFill>
                <a:latin typeface="+mn-lt"/>
              </a:rPr>
              <a:t>Мини-сказки-связки (разгадка ребуса и  закрепление </a:t>
            </a:r>
            <a:r>
              <a:rPr lang="ru-RU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+mn-lt"/>
              </a:rPr>
              <a:t>звука в предложениях)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i="1" dirty="0" err="1" smtClean="0">
                <a:solidFill>
                  <a:srgbClr val="C00000"/>
                </a:solidFill>
                <a:latin typeface="+mn-lt"/>
              </a:rPr>
              <a:t>Чистоговорки</a:t>
            </a:r>
            <a:endParaRPr lang="ru-RU" i="1" dirty="0" smtClean="0">
              <a:solidFill>
                <a:srgbClr val="C0000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C00000"/>
                </a:solidFill>
                <a:latin typeface="+mn-lt"/>
              </a:rPr>
              <a:t>Логопедические раскраски</a:t>
            </a:r>
          </a:p>
          <a:p>
            <a:pPr algn="ctr"/>
            <a:endParaRPr lang="ru-RU" sz="2000" i="1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2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44824"/>
            <a:ext cx="4043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3. Нарисовать макет </a:t>
            </a:r>
            <a:r>
              <a:rPr lang="ru-RU" sz="2400" b="1" u="sng" dirty="0" err="1" smtClean="0">
                <a:solidFill>
                  <a:srgbClr val="C00000"/>
                </a:solidFill>
              </a:rPr>
              <a:t>лэпбука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35" y="2401144"/>
            <a:ext cx="5442217" cy="30442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980728"/>
            <a:ext cx="5786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Алгоритм разработки :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4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244079"/>
            <a:ext cx="5786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Алгоритм разработки :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/>
        </p:nvSpPr>
        <p:spPr>
          <a:xfrm>
            <a:off x="1329371" y="1916832"/>
            <a:ext cx="6855639" cy="3024336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b="1" dirty="0" smtClean="0"/>
              <a:t>       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4. Сбор материалов для </a:t>
            </a:r>
            <a:r>
              <a:rPr lang="ru-RU" b="1" i="1" dirty="0" err="1" smtClean="0">
                <a:solidFill>
                  <a:srgbClr val="C00000"/>
                </a:solidFill>
              </a:rPr>
              <a:t>лэпбука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5. Оформление </a:t>
            </a:r>
            <a:r>
              <a:rPr lang="ru-RU" b="1" i="1" dirty="0" err="1" smtClean="0">
                <a:solidFill>
                  <a:srgbClr val="C00000"/>
                </a:solidFill>
              </a:rPr>
              <a:t>лэпбука</a:t>
            </a: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2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535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93</cp:revision>
  <dcterms:created xsi:type="dcterms:W3CDTF">2014-07-06T18:18:01Z</dcterms:created>
  <dcterms:modified xsi:type="dcterms:W3CDTF">2023-11-15T10:30:23Z</dcterms:modified>
</cp:coreProperties>
</file>