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76" r:id="rId2"/>
    <p:sldId id="271" r:id="rId3"/>
    <p:sldId id="273" r:id="rId4"/>
    <p:sldId id="280" r:id="rId5"/>
    <p:sldId id="275" r:id="rId6"/>
    <p:sldId id="260" r:id="rId7"/>
    <p:sldId id="261" r:id="rId8"/>
    <p:sldId id="274" r:id="rId9"/>
    <p:sldId id="258" r:id="rId10"/>
    <p:sldId id="277" r:id="rId11"/>
    <p:sldId id="278" r:id="rId12"/>
    <p:sldId id="262" r:id="rId13"/>
    <p:sldId id="279" r:id="rId14"/>
    <p:sldId id="282" r:id="rId15"/>
    <p:sldId id="281" r:id="rId16"/>
    <p:sldId id="283" r:id="rId17"/>
    <p:sldId id="284" r:id="rId18"/>
    <p:sldId id="285" r:id="rId19"/>
    <p:sldId id="286" r:id="rId20"/>
    <p:sldId id="26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60"/>
  </p:normalViewPr>
  <p:slideViewPr>
    <p:cSldViewPr snapToGrid="0">
      <p:cViewPr>
        <p:scale>
          <a:sx n="59" d="100"/>
          <a:sy n="59" d="100"/>
        </p:scale>
        <p:origin x="-918" y="-13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48BD1-D72A-49B6-99D0-1866D0211C36}" type="datetimeFigureOut">
              <a:rPr lang="ru-RU" smtClean="0"/>
              <a:t>09.10.2019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A0156-2E08-42EA-ADBD-23554DA88661}" type="slidenum">
              <a:rPr lang="ru-RU" smtClean="0"/>
              <a:t>‹#›</a:t>
            </a:fld>
            <a:endParaRPr lang="ru-RU"/>
          </a:p>
        </p:txBody>
      </p:sp>
    </p:spTree>
    <p:extLst>
      <p:ext uri="{BB962C8B-B14F-4D97-AF65-F5344CB8AC3E}">
        <p14:creationId xmlns:p14="http://schemas.microsoft.com/office/powerpoint/2010/main" val="73181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AA0156-2E08-42EA-ADBD-23554DA88661}" type="slidenum">
              <a:rPr lang="ru-RU" smtClean="0"/>
              <a:t>1</a:t>
            </a:fld>
            <a:endParaRPr lang="ru-RU"/>
          </a:p>
        </p:txBody>
      </p:sp>
    </p:spTree>
    <p:extLst>
      <p:ext uri="{BB962C8B-B14F-4D97-AF65-F5344CB8AC3E}">
        <p14:creationId xmlns:p14="http://schemas.microsoft.com/office/powerpoint/2010/main" val="147403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3A28F2-1868-4F7B-8877-C038A8F6BF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3A28F2-1868-4F7B-8877-C038A8F6BFAB}" type="slidenum">
              <a:rPr lang="ru-RU" smtClean="0"/>
              <a:pPr/>
              <a:t>‹#›</a:t>
            </a:fld>
            <a:endParaRPr lang="ru-RU"/>
          </a:p>
        </p:txBody>
      </p:sp>
      <p:sp>
        <p:nvSpPr>
          <p:cNvPr id="9" name="Content Placeholder 8"/>
          <p:cNvSpPr>
            <a:spLocks noGrp="1"/>
          </p:cNvSpPr>
          <p:nvPr>
            <p:ph sz="quarter" idx="13"/>
          </p:nvPr>
        </p:nvSpPr>
        <p:spPr>
          <a:xfrm>
            <a:off x="406400" y="381000"/>
            <a:ext cx="103632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792B5698-0FCB-405B-86B1-7A7EDED663EF}" type="datetimeFigureOut">
              <a:rPr lang="ru-RU" smtClean="0"/>
              <a:pPr/>
              <a:t>09.10.2019</a:t>
            </a:fld>
            <a:endParaRPr lang="ru-RU"/>
          </a:p>
        </p:txBody>
      </p:sp>
      <p:sp>
        <p:nvSpPr>
          <p:cNvPr id="9" name="Slide Number Placeholder 8"/>
          <p:cNvSpPr>
            <a:spLocks noGrp="1"/>
          </p:cNvSpPr>
          <p:nvPr>
            <p:ph type="sldNum" sz="quarter" idx="11"/>
          </p:nvPr>
        </p:nvSpPr>
        <p:spPr/>
        <p:txBody>
          <a:bodyPr/>
          <a:lstStyle/>
          <a:p>
            <a:fld id="{6B3A28F2-1868-4F7B-8877-C038A8F6BFAB}"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B3A28F2-1868-4F7B-8877-C038A8F6BFAB}" type="slidenum">
              <a:rPr lang="ru-RU" smtClean="0"/>
              <a:pPr/>
              <a:t>‹#›</a:t>
            </a:fld>
            <a:endParaRPr lang="ru-RU"/>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792B5698-0FCB-405B-86B1-7A7EDED663EF}" type="datetimeFigureOut">
              <a:rPr lang="ru-RU" smtClean="0"/>
              <a:pPr/>
              <a:t>09.10.2019</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nt-edu.ru/node/1660" TargetMode="Externa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ЦЕНТ РАЗВИТИЯ РЕБЕНКА – ДЕТСКИЙ САД №8 «ДЮЙМОВОЧКА»</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idx="1"/>
          </p:nvPr>
        </p:nvSpPr>
        <p:spPr/>
        <p:txBody>
          <a:bodyPr>
            <a:normAutofit fontScale="92500" lnSpcReduction="20000"/>
          </a:bodyPr>
          <a:lstStyle/>
          <a:p>
            <a:pPr marL="114300" indent="0" algn="ctr">
              <a:buNone/>
            </a:pPr>
            <a:r>
              <a:rPr lang="ru-RU" sz="3200" b="1" dirty="0">
                <a:solidFill>
                  <a:schemeClr val="accent5">
                    <a:lumMod val="75000"/>
                  </a:schemeClr>
                </a:solidFill>
                <a:latin typeface="Times New Roman" pitchFamily="18" charset="0"/>
                <a:cs typeface="Times New Roman" pitchFamily="18" charset="0"/>
              </a:rPr>
              <a:t>Интеграция ИКТ технологий в образовательную деятельность дошкольного учреждения.</a:t>
            </a:r>
            <a:endParaRPr lang="en-US" sz="3200" b="1" dirty="0">
              <a:solidFill>
                <a:schemeClr val="accent5">
                  <a:lumMod val="75000"/>
                </a:schemeClr>
              </a:solidFill>
              <a:latin typeface="Times New Roman" pitchFamily="18" charset="0"/>
              <a:cs typeface="Times New Roman" pitchFamily="18" charset="0"/>
            </a:endParaRPr>
          </a:p>
          <a:p>
            <a:pPr marL="114300" indent="0" algn="ctr">
              <a:buNone/>
            </a:pPr>
            <a:r>
              <a:rPr lang="ru-RU" sz="3200" b="1" dirty="0">
                <a:solidFill>
                  <a:schemeClr val="accent5">
                    <a:lumMod val="75000"/>
                  </a:schemeClr>
                </a:solidFill>
                <a:latin typeface="Times New Roman" pitchFamily="18" charset="0"/>
                <a:cs typeface="Times New Roman" pitchFamily="18" charset="0"/>
              </a:rPr>
              <a:t>Мини-робот </a:t>
            </a:r>
            <a:r>
              <a:rPr lang="ru-RU" sz="3200" b="1" dirty="0" err="1">
                <a:solidFill>
                  <a:schemeClr val="accent5">
                    <a:lumMod val="75000"/>
                  </a:schemeClr>
                </a:solidFill>
                <a:latin typeface="Times New Roman" pitchFamily="18" charset="0"/>
                <a:cs typeface="Times New Roman" pitchFamily="18" charset="0"/>
              </a:rPr>
              <a:t>Вее</a:t>
            </a:r>
            <a:r>
              <a:rPr lang="ru-RU" sz="3200" b="1" dirty="0">
                <a:solidFill>
                  <a:schemeClr val="accent5">
                    <a:lumMod val="75000"/>
                  </a:schemeClr>
                </a:solidFill>
                <a:latin typeface="Times New Roman" pitchFamily="18" charset="0"/>
                <a:cs typeface="Times New Roman" pitchFamily="18" charset="0"/>
              </a:rPr>
              <a:t> -</a:t>
            </a:r>
            <a:r>
              <a:rPr lang="ru-RU" sz="3200" b="1" dirty="0" err="1">
                <a:solidFill>
                  <a:schemeClr val="accent5">
                    <a:lumMod val="75000"/>
                  </a:schemeClr>
                </a:solidFill>
                <a:latin typeface="Times New Roman" pitchFamily="18" charset="0"/>
                <a:cs typeface="Times New Roman" pitchFamily="18" charset="0"/>
              </a:rPr>
              <a:t>Воt</a:t>
            </a:r>
            <a:r>
              <a:rPr lang="ru-RU" sz="3200" b="1" dirty="0">
                <a:solidFill>
                  <a:schemeClr val="accent5">
                    <a:lumMod val="75000"/>
                  </a:schemeClr>
                </a:solidFill>
                <a:latin typeface="Times New Roman" pitchFamily="18" charset="0"/>
                <a:cs typeface="Times New Roman" pitchFamily="18" charset="0"/>
              </a:rPr>
              <a:t> «Умная пчела» </a:t>
            </a:r>
          </a:p>
          <a:p>
            <a:pPr>
              <a:lnSpc>
                <a:spcPct val="160000"/>
              </a:lnSpc>
            </a:pPr>
            <a:endParaRPr lang="ru-RU" sz="2800" b="1" dirty="0">
              <a:latin typeface="Times New Roman" panose="02020603050405020304" pitchFamily="18" charset="0"/>
              <a:cs typeface="Times New Roman" panose="02020603050405020304" pitchFamily="18" charset="0"/>
            </a:endParaRPr>
          </a:p>
          <a:p>
            <a:pPr algn="r">
              <a:lnSpc>
                <a:spcPct val="100000"/>
              </a:lnSpc>
            </a:pPr>
            <a:endParaRPr lang="ru-RU" b="1" dirty="0">
              <a:latin typeface="Times New Roman" panose="02020603050405020304" pitchFamily="18" charset="0"/>
              <a:cs typeface="Times New Roman" panose="02020603050405020304" pitchFamily="18" charset="0"/>
            </a:endParaRPr>
          </a:p>
          <a:p>
            <a:pPr algn="r">
              <a:lnSpc>
                <a:spcPct val="100000"/>
              </a:lnSpc>
            </a:pPr>
            <a:r>
              <a:rPr lang="ru-RU" b="1" dirty="0">
                <a:solidFill>
                  <a:schemeClr val="tx1">
                    <a:lumMod val="90000"/>
                    <a:lumOff val="10000"/>
                  </a:schemeClr>
                </a:solidFill>
                <a:latin typeface="Times New Roman" panose="02020603050405020304" pitchFamily="18" charset="0"/>
                <a:cs typeface="Times New Roman" panose="02020603050405020304" pitchFamily="18" charset="0"/>
              </a:rPr>
              <a:t>Подготовила: заместитель заведующей по ВМР Маликова О.В.</a:t>
            </a:r>
          </a:p>
          <a:p>
            <a:pPr algn="r">
              <a:lnSpc>
                <a:spcPct val="100000"/>
              </a:lnSpc>
            </a:pPr>
            <a:r>
              <a:rPr lang="ru-RU" b="1" dirty="0">
                <a:solidFill>
                  <a:schemeClr val="tx1">
                    <a:lumMod val="90000"/>
                    <a:lumOff val="10000"/>
                  </a:schemeClr>
                </a:solidFill>
                <a:latin typeface="Times New Roman" panose="02020603050405020304" pitchFamily="18" charset="0"/>
                <a:cs typeface="Times New Roman" panose="02020603050405020304" pitchFamily="18" charset="0"/>
              </a:rPr>
              <a:t> воспитатель первой квалификационной категории</a:t>
            </a:r>
          </a:p>
          <a:p>
            <a:pPr algn="r">
              <a:lnSpc>
                <a:spcPct val="100000"/>
              </a:lnSpc>
            </a:pPr>
            <a:r>
              <a:rPr lang="ru-RU" b="1" dirty="0" err="1">
                <a:solidFill>
                  <a:schemeClr val="tx1">
                    <a:lumMod val="90000"/>
                    <a:lumOff val="10000"/>
                  </a:schemeClr>
                </a:solidFill>
                <a:latin typeface="Times New Roman" panose="02020603050405020304" pitchFamily="18" charset="0"/>
                <a:cs typeface="Times New Roman" panose="02020603050405020304" pitchFamily="18" charset="0"/>
              </a:rPr>
              <a:t>Брагоренко</a:t>
            </a:r>
            <a:r>
              <a:rPr lang="ru-RU" b="1" dirty="0">
                <a:solidFill>
                  <a:schemeClr val="tx1">
                    <a:lumMod val="90000"/>
                    <a:lumOff val="10000"/>
                  </a:schemeClr>
                </a:solidFill>
                <a:latin typeface="Times New Roman" panose="02020603050405020304" pitchFamily="18" charset="0"/>
                <a:cs typeface="Times New Roman" panose="02020603050405020304" pitchFamily="18" charset="0"/>
              </a:rPr>
              <a:t> Татьяна Александровна</a:t>
            </a:r>
          </a:p>
          <a:p>
            <a:pPr>
              <a:lnSpc>
                <a:spcPct val="100000"/>
              </a:lnSpc>
            </a:pPr>
            <a:endParaRPr lang="ru-RU" sz="1800" dirty="0">
              <a:solidFill>
                <a:schemeClr val="tx1">
                  <a:lumMod val="90000"/>
                  <a:lumOff val="10000"/>
                </a:schemeClr>
              </a:solidFill>
              <a:latin typeface="Times New Roman" panose="02020603050405020304" pitchFamily="18" charset="0"/>
              <a:cs typeface="Times New Roman" panose="02020603050405020304" pitchFamily="18" charset="0"/>
            </a:endParaRPr>
          </a:p>
          <a:p>
            <a:pPr algn="ctr">
              <a:lnSpc>
                <a:spcPct val="100000"/>
              </a:lnSpc>
            </a:pPr>
            <a:endParaRPr lang="ru-RU"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ctr">
              <a:lnSpc>
                <a:spcPct val="100000"/>
              </a:lnSpc>
            </a:pPr>
            <a:endParaRPr lang="ru-RU"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ctr">
              <a:lnSpc>
                <a:spcPct val="100000"/>
              </a:lnSpc>
            </a:pPr>
            <a:r>
              <a:rPr lang="ru-RU" sz="1800" b="1" dirty="0">
                <a:solidFill>
                  <a:schemeClr val="tx1">
                    <a:lumMod val="90000"/>
                    <a:lumOff val="10000"/>
                  </a:schemeClr>
                </a:solidFill>
                <a:latin typeface="Times New Roman" panose="02020603050405020304" pitchFamily="18" charset="0"/>
                <a:cs typeface="Times New Roman" panose="02020603050405020304" pitchFamily="18" charset="0"/>
              </a:rPr>
              <a:t>городской округ  Мытищи</a:t>
            </a:r>
          </a:p>
          <a:p>
            <a:pPr algn="ctr">
              <a:lnSpc>
                <a:spcPct val="100000"/>
              </a:lnSpc>
            </a:pPr>
            <a:r>
              <a:rPr lang="ru-RU" sz="1800" b="1" dirty="0" smtClean="0">
                <a:solidFill>
                  <a:schemeClr val="tx1">
                    <a:lumMod val="90000"/>
                    <a:lumOff val="10000"/>
                  </a:schemeClr>
                </a:solidFill>
                <a:latin typeface="Times New Roman" panose="02020603050405020304" pitchFamily="18" charset="0"/>
                <a:cs typeface="Times New Roman" panose="02020603050405020304" pitchFamily="18" charset="0"/>
              </a:rPr>
              <a:t>2016год</a:t>
            </a:r>
            <a:r>
              <a:rPr lang="ru-RU" sz="1800" b="1" dirty="0">
                <a:solidFill>
                  <a:schemeClr val="tx1">
                    <a:lumMod val="90000"/>
                    <a:lumOff val="10000"/>
                  </a:schemeClr>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59203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160000" cy="832267"/>
          </a:xfrm>
        </p:spPr>
        <p:txBody>
          <a:bodyPr/>
          <a:lstStyle/>
          <a:p>
            <a:r>
              <a:rPr lang="ru-RU" dirty="0"/>
              <a:t>«Ориентировка в пространстве» </a:t>
            </a:r>
          </a:p>
        </p:txBody>
      </p:sp>
      <p:sp>
        <p:nvSpPr>
          <p:cNvPr id="4" name="Объект 3"/>
          <p:cNvSpPr>
            <a:spLocks noGrp="1"/>
          </p:cNvSpPr>
          <p:nvPr>
            <p:ph sz="half" idx="1"/>
          </p:nvPr>
        </p:nvSpPr>
        <p:spPr>
          <a:xfrm>
            <a:off x="112296" y="1187116"/>
            <a:ext cx="3657599" cy="5518484"/>
          </a:xfrm>
        </p:spPr>
        <p:txBody>
          <a:bodyPr>
            <a:noAutofit/>
          </a:bodyPr>
          <a:lstStyle/>
          <a:p>
            <a:pPr algn="just"/>
            <a:r>
              <a:rPr lang="ru-RU" dirty="0">
                <a:latin typeface="Times New Roman" pitchFamily="18" charset="0"/>
                <a:cs typeface="Times New Roman" pitchFamily="18" charset="0"/>
              </a:rPr>
              <a:t>Передвижения робота на плоскости позволяет ребенку уяснить такие ориентировки, </a:t>
            </a:r>
            <a:r>
              <a:rPr lang="ru-RU" dirty="0" smtClean="0">
                <a:latin typeface="Times New Roman" pitchFamily="18" charset="0"/>
                <a:cs typeface="Times New Roman" pitchFamily="18" charset="0"/>
              </a:rPr>
              <a:t>как «посередине</a:t>
            </a:r>
            <a:r>
              <a:rPr lang="ru-RU" dirty="0">
                <a:latin typeface="Times New Roman" pitchFamily="18" charset="0"/>
                <a:cs typeface="Times New Roman" pitchFamily="18" charset="0"/>
              </a:rPr>
              <a:t>» и «между», «направо – налево» («справа – слева</a:t>
            </a:r>
            <a:r>
              <a:rPr lang="ru-RU" dirty="0" smtClean="0">
                <a:latin typeface="Times New Roman" pitchFamily="18" charset="0"/>
                <a:cs typeface="Times New Roman" pitchFamily="18" charset="0"/>
              </a:rPr>
              <a:t>») в игровой</a:t>
            </a:r>
            <a:r>
              <a:rPr lang="ru-RU" dirty="0">
                <a:latin typeface="Times New Roman" pitchFamily="18" charset="0"/>
                <a:cs typeface="Times New Roman" pitchFamily="18" charset="0"/>
              </a:rPr>
              <a:t>, увлекательной </a:t>
            </a:r>
            <a:r>
              <a:rPr lang="ru-RU" dirty="0" smtClean="0">
                <a:latin typeface="Times New Roman" pitchFamily="18" charset="0"/>
                <a:cs typeface="Times New Roman" pitchFamily="18" charset="0"/>
              </a:rPr>
              <a:t>форме.</a:t>
            </a:r>
            <a:endParaRPr lang="ru-RU" dirty="0">
              <a:latin typeface="Times New Roman" pitchFamily="18" charset="0"/>
              <a:cs typeface="Times New Roman" pitchFamily="18" charset="0"/>
            </a:endParaRPr>
          </a:p>
        </p:txBody>
      </p:sp>
      <p:sp>
        <p:nvSpPr>
          <p:cNvPr id="5" name="Объект 4"/>
          <p:cNvSpPr>
            <a:spLocks noGrp="1"/>
          </p:cNvSpPr>
          <p:nvPr>
            <p:ph sz="half" idx="2"/>
          </p:nvPr>
        </p:nvSpPr>
        <p:spPr/>
        <p:txBody>
          <a:bodyPr>
            <a:normAutofit/>
          </a:bodyPr>
          <a:lstStyle/>
          <a:p>
            <a:endParaRPr lang="ru-RU" dirty="0"/>
          </a:p>
        </p:txBody>
      </p:sp>
      <p:pic>
        <p:nvPicPr>
          <p:cNvPr id="6146" name="Picture 2" descr="C:\Users\73B5~1\AppData\Local\Temp\Rar$DI77.384\IMG_20180302_1557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021" y="1203157"/>
            <a:ext cx="7459579" cy="547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01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160000" cy="1810837"/>
          </a:xfrm>
        </p:spPr>
        <p:txBody>
          <a:bodyPr/>
          <a:lstStyle/>
          <a:p>
            <a:r>
              <a:rPr lang="ru-RU" sz="2800" dirty="0">
                <a:latin typeface="Times New Roman" pitchFamily="18" charset="0"/>
                <a:cs typeface="Times New Roman" pitchFamily="18" charset="0"/>
              </a:rPr>
              <a:t>Взаимодействие ребенка дошкольного возраста с программируемым напольным роботом «Умная пчела» положительно влияет на </a:t>
            </a:r>
            <a:r>
              <a:rPr lang="ru-RU" sz="2800" dirty="0" smtClean="0">
                <a:latin typeface="Times New Roman" pitchFamily="18" charset="0"/>
                <a:cs typeface="Times New Roman" pitchFamily="18" charset="0"/>
              </a:rPr>
              <a:t>мозговую активность. Увеличение количества нервных связей(синапсов) способствует  повышению интеллекта ребенка.</a:t>
            </a:r>
            <a:endParaRPr lang="ru-RU" sz="2800" dirty="0">
              <a:latin typeface="Times New Roman" pitchFamily="18" charset="0"/>
              <a:cs typeface="Times New Roman" pitchFamily="18" charset="0"/>
            </a:endParaRPr>
          </a:p>
        </p:txBody>
      </p:sp>
      <p:pic>
        <p:nvPicPr>
          <p:cNvPr id="7170" name="Picture 2" descr="C:\Users\73B5~1\AppData\Local\Temp\Rar$DI22.384\IMG_20180302_1557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116" y="2396958"/>
            <a:ext cx="8662736" cy="412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2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20842" y="292963"/>
            <a:ext cx="10844463" cy="954107"/>
          </a:xfrm>
          <a:prstGeom prst="rect">
            <a:avLst/>
          </a:prstGeom>
          <a:noFill/>
        </p:spPr>
        <p:txBody>
          <a:bodyPr wrap="square" rtlCol="0">
            <a:spAutoFit/>
          </a:bodyPr>
          <a:lstStyle/>
          <a:p>
            <a:r>
              <a:rPr lang="ru-RU" sz="2800" dirty="0">
                <a:latin typeface="Times New Roman" pitchFamily="18" charset="0"/>
                <a:cs typeface="Times New Roman" pitchFamily="18" charset="0"/>
              </a:rPr>
              <a:t>Создавая программы для робота, выполняя игровые задания </a:t>
            </a:r>
            <a:r>
              <a:rPr lang="ru-RU" sz="2800" dirty="0" smtClean="0">
                <a:latin typeface="Times New Roman" pitchFamily="18" charset="0"/>
                <a:cs typeface="Times New Roman" pitchFamily="18" charset="0"/>
              </a:rPr>
              <a:t>ребенок </a:t>
            </a:r>
            <a:r>
              <a:rPr lang="ru-RU" sz="2800" dirty="0">
                <a:latin typeface="Times New Roman" pitchFamily="18" charset="0"/>
                <a:cs typeface="Times New Roman" pitchFamily="18" charset="0"/>
              </a:rPr>
              <a:t>может закреплять полученные на занятиях </a:t>
            </a:r>
            <a:r>
              <a:rPr lang="ru-RU" sz="2800" dirty="0" smtClean="0">
                <a:latin typeface="Times New Roman" pitchFamily="18" charset="0"/>
                <a:cs typeface="Times New Roman" pitchFamily="18" charset="0"/>
              </a:rPr>
              <a:t>знания.</a:t>
            </a:r>
            <a:endParaRPr lang="ru-RU" sz="2800" b="1" dirty="0">
              <a:latin typeface="Times New Roman" pitchFamily="18" charset="0"/>
              <a:cs typeface="Times New Roman" pitchFamily="18" charset="0"/>
            </a:endParaRPr>
          </a:p>
        </p:txBody>
      </p:sp>
      <p:pic>
        <p:nvPicPr>
          <p:cNvPr id="8194" name="Picture 2" descr="C:\Users\73B5~1\AppData\Local\Temp\Rar$DI44.384\IMG_20180302_160354.jpg"/>
          <p:cNvPicPr>
            <a:picLocks noChangeAspect="1" noChangeArrowheads="1"/>
          </p:cNvPicPr>
          <p:nvPr/>
        </p:nvPicPr>
        <p:blipFill rotWithShape="1">
          <a:blip r:embed="rId3">
            <a:extLst>
              <a:ext uri="{28A0092B-C50C-407E-A947-70E740481C1C}">
                <a14:useLocalDpi xmlns:a14="http://schemas.microsoft.com/office/drawing/2010/main" val="0"/>
              </a:ext>
            </a:extLst>
          </a:blip>
          <a:srcRect t="21521" b="14153"/>
          <a:stretch/>
        </p:blipFill>
        <p:spPr bwMode="auto">
          <a:xfrm>
            <a:off x="1267325" y="1219981"/>
            <a:ext cx="8470233" cy="540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13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20841" y="350231"/>
            <a:ext cx="10844463" cy="1384995"/>
          </a:xfrm>
          <a:prstGeom prst="rect">
            <a:avLst/>
          </a:prstGeom>
          <a:noFill/>
        </p:spPr>
        <p:txBody>
          <a:bodyPr wrap="square" rtlCol="0">
            <a:spAutoFit/>
          </a:bodyPr>
          <a:lstStyle/>
          <a:p>
            <a:r>
              <a:rPr lang="ru-RU" sz="2800" dirty="0">
                <a:latin typeface="Times New Roman" pitchFamily="18" charset="0"/>
                <a:cs typeface="Times New Roman" pitchFamily="18" charset="0"/>
              </a:rPr>
              <a:t>Составляя план действий для робота, ребенку необходимо просчитать количество «шагов» на плоскости: «Один, два, три. Три шага вперед, потом поворот направо и два шага назад</a:t>
            </a:r>
            <a:r>
              <a:rPr lang="ru-RU" sz="2800" dirty="0" smtClean="0">
                <a:latin typeface="Times New Roman" pitchFamily="18" charset="0"/>
                <a:cs typeface="Times New Roman" pitchFamily="18" charset="0"/>
              </a:rPr>
              <a:t>» и т.д.</a:t>
            </a:r>
            <a:endParaRPr lang="ru-RU" sz="2800" b="1" dirty="0">
              <a:latin typeface="Times New Roman" pitchFamily="18" charset="0"/>
              <a:cs typeface="Times New Roman" pitchFamily="18" charset="0"/>
            </a:endParaRPr>
          </a:p>
        </p:txBody>
      </p:sp>
      <p:pic>
        <p:nvPicPr>
          <p:cNvPr id="9219" name="Picture 3" descr="C:\Users\Пользователь\Desktop\Би БОТ\IMG-20180301-WA0056.jpg"/>
          <p:cNvPicPr>
            <a:picLocks noChangeAspect="1" noChangeArrowheads="1"/>
          </p:cNvPicPr>
          <p:nvPr/>
        </p:nvPicPr>
        <p:blipFill rotWithShape="1">
          <a:blip r:embed="rId3">
            <a:extLst>
              <a:ext uri="{28A0092B-C50C-407E-A947-70E740481C1C}">
                <a14:useLocalDpi xmlns:a14="http://schemas.microsoft.com/office/drawing/2010/main" val="0"/>
              </a:ext>
            </a:extLst>
          </a:blip>
          <a:srcRect t="24966"/>
          <a:stretch/>
        </p:blipFill>
        <p:spPr bwMode="auto">
          <a:xfrm>
            <a:off x="661736" y="1941094"/>
            <a:ext cx="9906000" cy="445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9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13346" y="304800"/>
            <a:ext cx="4379495" cy="6063916"/>
          </a:xfrm>
        </p:spPr>
        <p:txBody>
          <a:bodyPr/>
          <a:lstStyle/>
          <a:p>
            <a:r>
              <a:rPr lang="ru-RU" sz="2800" dirty="0"/>
              <a:t>«Умная пчела» может использоваться как в индивидуальной, так и групповой деятельности, как часть занятия, и как </a:t>
            </a:r>
            <a:r>
              <a:rPr lang="ru-RU" sz="2800" dirty="0" smtClean="0"/>
              <a:t>самостоятельная </a:t>
            </a:r>
            <a:r>
              <a:rPr lang="ru-RU" sz="2800" dirty="0"/>
              <a:t>игра</a:t>
            </a:r>
            <a:r>
              <a:rPr lang="ru-RU" sz="2800" dirty="0" smtClean="0"/>
              <a:t>.</a:t>
            </a:r>
            <a:br>
              <a:rPr lang="ru-RU" sz="2800" dirty="0" smtClean="0"/>
            </a:br>
            <a:r>
              <a:rPr lang="ru-RU" sz="2800" dirty="0" smtClean="0"/>
              <a:t> </a:t>
            </a:r>
            <a:r>
              <a:rPr lang="ru-RU" sz="2800" dirty="0"/>
              <a:t>Во время всей игры </a:t>
            </a:r>
            <a:r>
              <a:rPr lang="ru-RU" sz="2800" dirty="0" smtClean="0"/>
              <a:t>воспитатель </a:t>
            </a:r>
            <a:r>
              <a:rPr lang="ru-RU" sz="2800" dirty="0"/>
              <a:t>наблюдает и при необходимости корректирует работу дошкольников.</a:t>
            </a:r>
            <a:endParaRPr lang="ru-RU" sz="2800" dirty="0">
              <a:latin typeface="Times New Roman" pitchFamily="18" charset="0"/>
              <a:cs typeface="Times New Roman" pitchFamily="18" charset="0"/>
            </a:endParaRPr>
          </a:p>
        </p:txBody>
      </p:sp>
      <p:pic>
        <p:nvPicPr>
          <p:cNvPr id="11266" name="Picture 2" descr="C:\Users\Пользователь\Desktop\Би БОТ\IMG-20180301-WA0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968" y="457200"/>
            <a:ext cx="6272464" cy="597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53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pic>
        <p:nvPicPr>
          <p:cNvPr id="9218" name="Picture 2" descr="C:\Users\Пользователь\Desktop\Би БОТ\IMG-20180301-WA0062.jpg"/>
          <p:cNvPicPr>
            <a:picLocks noChangeAspect="1" noChangeArrowheads="1"/>
          </p:cNvPicPr>
          <p:nvPr/>
        </p:nvPicPr>
        <p:blipFill rotWithShape="1">
          <a:blip r:embed="rId3">
            <a:extLst>
              <a:ext uri="{28A0092B-C50C-407E-A947-70E740481C1C}">
                <a14:useLocalDpi xmlns:a14="http://schemas.microsoft.com/office/drawing/2010/main" val="0"/>
              </a:ext>
            </a:extLst>
          </a:blip>
          <a:srcRect t="16842"/>
          <a:stretch/>
        </p:blipFill>
        <p:spPr bwMode="auto">
          <a:xfrm>
            <a:off x="770021" y="176463"/>
            <a:ext cx="10299033" cy="603985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513347" y="304800"/>
            <a:ext cx="4154906" cy="6063916"/>
          </a:xfrm>
        </p:spPr>
        <p:txBody>
          <a:bodyPr/>
          <a:lstStyle/>
          <a:p>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85924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13346" y="304800"/>
            <a:ext cx="9480886" cy="6063916"/>
          </a:xfrm>
        </p:spPr>
        <p:txBody>
          <a:bodyPr/>
          <a:lstStyle/>
          <a:p>
            <a:r>
              <a:rPr lang="ru-RU" sz="2800" i="1" dirty="0"/>
              <a:t>Место организации игры </a:t>
            </a:r>
            <a:r>
              <a:rPr lang="ru-RU" sz="2800" dirty="0"/>
              <a:t>является важной составляющей ее эффективности. С «Умной пчелой» можно </a:t>
            </a:r>
            <a:r>
              <a:rPr lang="ru-RU" sz="2800" i="1" dirty="0"/>
              <a:t>играть в помещении, </a:t>
            </a:r>
            <a:r>
              <a:rPr lang="ru-RU" sz="2800" dirty="0"/>
              <a:t>например, в групповой комнате. Но не обязательно за столом. Поверхность стола не дает возможности маневра и длинных маршрутов, другими словами, игрушка падает со стола. Можно расположиться с роботом на ковре или просто на полу. </a:t>
            </a:r>
            <a:endParaRPr lang="ru-RU" sz="28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90508" cy="159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516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548" y="721894"/>
            <a:ext cx="10940716" cy="1620253"/>
          </a:xfrm>
        </p:spPr>
        <p:txBody>
          <a:bodyPr/>
          <a:lstStyle/>
          <a:p>
            <a:r>
              <a:rPr lang="ru-RU" sz="2800" dirty="0">
                <a:latin typeface="Times New Roman" pitchFamily="18" charset="0"/>
                <a:cs typeface="Times New Roman" pitchFamily="18" charset="0"/>
              </a:rPr>
              <a:t>Благодаря креативности </a:t>
            </a:r>
            <a:r>
              <a:rPr lang="ru-RU" sz="2800" dirty="0" smtClean="0">
                <a:latin typeface="Times New Roman" pitchFamily="18" charset="0"/>
                <a:cs typeface="Times New Roman" pitchFamily="18" charset="0"/>
              </a:rPr>
              <a:t>современных детей и педагогов нашего детского сада сюжеты и содержание игр очень разнообразны.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Педагоги создают игровые поля (тематические коврики) в зависимости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от целей и задач образовательного процесса в группе.</a:t>
            </a:r>
            <a:endParaRPr lang="ru-RU" sz="2800" dirty="0">
              <a:latin typeface="Times New Roman" pitchFamily="18" charset="0"/>
              <a:cs typeface="Times New Roman" pitchFamily="18" charset="0"/>
            </a:endParaRPr>
          </a:p>
        </p:txBody>
      </p:sp>
      <p:pic>
        <p:nvPicPr>
          <p:cNvPr id="12290" name="Picture 2" descr="C:\Users\Пользователь\Desktop\Би БОТ\IMG-20180301-WA0035.jpg"/>
          <p:cNvPicPr>
            <a:picLocks noChangeAspect="1" noChangeArrowheads="1"/>
          </p:cNvPicPr>
          <p:nvPr/>
        </p:nvPicPr>
        <p:blipFill rotWithShape="1">
          <a:blip r:embed="rId2">
            <a:extLst>
              <a:ext uri="{28A0092B-C50C-407E-A947-70E740481C1C}">
                <a14:useLocalDpi xmlns:a14="http://schemas.microsoft.com/office/drawing/2010/main" val="0"/>
              </a:ext>
            </a:extLst>
          </a:blip>
          <a:srcRect l="8702" r="8372"/>
          <a:stretch/>
        </p:blipFill>
        <p:spPr bwMode="auto">
          <a:xfrm>
            <a:off x="545430" y="2863515"/>
            <a:ext cx="4700337" cy="340092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Пользователь\Desktop\Би БОТ\IMG-20180301-WA0045.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7" b="6882"/>
          <a:stretch/>
        </p:blipFill>
        <p:spPr bwMode="auto">
          <a:xfrm>
            <a:off x="5819274" y="2887578"/>
            <a:ext cx="4303294" cy="367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2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160000" cy="2147721"/>
          </a:xfrm>
        </p:spPr>
        <p:txBody>
          <a:bodyPr/>
          <a:lstStyle/>
          <a:p>
            <a:r>
              <a:rPr lang="ru-RU" sz="2800" dirty="0">
                <a:latin typeface="Times New Roman" pitchFamily="18" charset="0"/>
                <a:cs typeface="Times New Roman" pitchFamily="18" charset="0"/>
              </a:rPr>
              <a:t>Размеченные на квадраты </a:t>
            </a:r>
            <a:r>
              <a:rPr lang="ru-RU" sz="2800" b="1" dirty="0">
                <a:solidFill>
                  <a:schemeClr val="accent4">
                    <a:lumMod val="50000"/>
                  </a:schemeClr>
                </a:solidFill>
                <a:latin typeface="Times New Roman" pitchFamily="18" charset="0"/>
                <a:cs typeface="Times New Roman" pitchFamily="18" charset="0"/>
                <a:hlinkClick r:id="rId2"/>
              </a:rPr>
              <a:t>игровые поля-коврики</a:t>
            </a:r>
            <a:r>
              <a:rPr lang="ru-RU" sz="2800" dirty="0">
                <a:latin typeface="Times New Roman" pitchFamily="18" charset="0"/>
                <a:cs typeface="Times New Roman" pitchFamily="18" charset="0"/>
              </a:rPr>
              <a:t> (со стороной равной одному шагу робота) позволяют отправлять робота в увлекательные путешествия, на встречи с героями сказок, знакомиться с правилами дорожного движения и </a:t>
            </a:r>
            <a:r>
              <a:rPr lang="ru-RU" sz="2800" dirty="0" smtClean="0">
                <a:latin typeface="Times New Roman" pitchFamily="18" charset="0"/>
                <a:cs typeface="Times New Roman" pitchFamily="18" charset="0"/>
              </a:rPr>
              <a:t>закреплять навыки здорового образа жизни.</a:t>
            </a:r>
            <a:endParaRPr lang="ru-RU" sz="2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65977" y="2072186"/>
            <a:ext cx="3820781" cy="500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Пользователь\Desktop\Би БОТ\IMG-20180301-WA006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021" t="39019" r="32996" b="5398"/>
          <a:stretch/>
        </p:blipFill>
        <p:spPr bwMode="auto">
          <a:xfrm rot="5400000">
            <a:off x="6896932" y="2456023"/>
            <a:ext cx="3820780" cy="423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9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912" y="116807"/>
            <a:ext cx="1166561" cy="116656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912" y="5518026"/>
            <a:ext cx="1090242" cy="1090242"/>
          </a:xfrm>
          <a:prstGeom prst="rect">
            <a:avLst/>
          </a:prstGeom>
        </p:spPr>
      </p:pic>
      <p:sp>
        <p:nvSpPr>
          <p:cNvPr id="2" name="Прямоугольник 1"/>
          <p:cNvSpPr/>
          <p:nvPr/>
        </p:nvSpPr>
        <p:spPr>
          <a:xfrm>
            <a:off x="465221" y="689811"/>
            <a:ext cx="9657347" cy="5693866"/>
          </a:xfrm>
          <a:prstGeom prst="rect">
            <a:avLst/>
          </a:prstGeom>
        </p:spPr>
        <p:txBody>
          <a:bodyPr wrap="square">
            <a:spAutoFit/>
          </a:bodyPr>
          <a:lstStyle/>
          <a:p>
            <a:r>
              <a:rPr lang="ru-RU" sz="2800" dirty="0" smtClean="0">
                <a:latin typeface="Times New Roman" pitchFamily="18" charset="0"/>
                <a:cs typeface="Times New Roman" pitchFamily="18" charset="0"/>
              </a:rPr>
              <a:t>- «Пчелка» </a:t>
            </a:r>
            <a:r>
              <a:rPr lang="ru-RU" sz="2800" dirty="0">
                <a:latin typeface="Times New Roman" pitchFamily="18" charset="0"/>
                <a:cs typeface="Times New Roman" pitchFamily="18" charset="0"/>
              </a:rPr>
              <a:t>позволяет сделать процесс обучения увлекательным, насыщенным и разнообразным</a:t>
            </a:r>
            <a:r>
              <a:rPr lang="ru-RU" sz="2800" dirty="0" smtClean="0">
                <a:latin typeface="Times New Roman" pitchFamily="18" charset="0"/>
                <a:cs typeface="Times New Roman" pitchFamily="18" charset="0"/>
              </a:rPr>
              <a:t>.</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Помогает улучшить </a:t>
            </a:r>
            <a:r>
              <a:rPr lang="ru-RU" sz="2800" dirty="0">
                <a:latin typeface="Times New Roman" pitchFamily="18" charset="0"/>
                <a:cs typeface="Times New Roman" pitchFamily="18" charset="0"/>
              </a:rPr>
              <a:t>качество обучения, повысить мотивацию детей к получению новых знаний, ускорить процесс усвоения знаний</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-В руках творческого педагога – это «умная» игрушка, полезный помощник  в работе, который помогает ему «идти </a:t>
            </a:r>
            <a:r>
              <a:rPr lang="ru-RU" sz="2800" dirty="0">
                <a:latin typeface="Times New Roman" pitchFamily="18" charset="0"/>
                <a:cs typeface="Times New Roman" pitchFamily="18" charset="0"/>
              </a:rPr>
              <a:t>в ногу со </a:t>
            </a:r>
            <a:r>
              <a:rPr lang="ru-RU" sz="2800" dirty="0" smtClean="0">
                <a:latin typeface="Times New Roman" pitchFamily="18" charset="0"/>
                <a:cs typeface="Times New Roman" pitchFamily="18" charset="0"/>
              </a:rPr>
              <a:t>временем».</a:t>
            </a:r>
          </a:p>
          <a:p>
            <a:pPr marL="457200" indent="-457200">
              <a:buFontTx/>
              <a:buChar char="-"/>
            </a:pPr>
            <a:endParaRPr lang="ru-RU"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-Для детей мини - робот  становится другом, проводником </a:t>
            </a:r>
            <a:r>
              <a:rPr lang="ru-RU" sz="2800" dirty="0">
                <a:latin typeface="Times New Roman" pitchFamily="18" charset="0"/>
                <a:cs typeface="Times New Roman" pitchFamily="18" charset="0"/>
              </a:rPr>
              <a:t>в мир новых </a:t>
            </a:r>
            <a:r>
              <a:rPr lang="ru-RU" sz="2800" dirty="0" smtClean="0">
                <a:latin typeface="Times New Roman" pitchFamily="18" charset="0"/>
                <a:cs typeface="Times New Roman" pitchFamily="18" charset="0"/>
              </a:rPr>
              <a:t>технологий, где ребята приобретают </a:t>
            </a:r>
            <a:r>
              <a:rPr lang="ru-RU" sz="2800" dirty="0">
                <a:latin typeface="Times New Roman" pitchFamily="18" charset="0"/>
                <a:cs typeface="Times New Roman" pitchFamily="18" charset="0"/>
              </a:rPr>
              <a:t>начальные </a:t>
            </a:r>
            <a:r>
              <a:rPr lang="ru-RU" sz="2800" dirty="0" smtClean="0">
                <a:latin typeface="Times New Roman" pitchFamily="18" charset="0"/>
                <a:cs typeface="Times New Roman" pitchFamily="18" charset="0"/>
              </a:rPr>
              <a:t>навыки программирования.</a:t>
            </a: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713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45432"/>
            <a:ext cx="10160000" cy="5855368"/>
          </a:xfrm>
        </p:spPr>
        <p:txBody>
          <a:bodyPr>
            <a:normAutofit/>
          </a:bodyPr>
          <a:lstStyle/>
          <a:p>
            <a:pPr algn="just"/>
            <a:r>
              <a:rPr lang="ru-RU" sz="2800" dirty="0" smtClean="0">
                <a:latin typeface="Times New Roman" pitchFamily="18" charset="0"/>
                <a:cs typeface="Times New Roman" pitchFamily="18" charset="0"/>
              </a:rPr>
              <a:t>Инновационные </a:t>
            </a:r>
            <a:r>
              <a:rPr lang="ru-RU" sz="2800" dirty="0">
                <a:latin typeface="Times New Roman" pitchFamily="18" charset="0"/>
                <a:cs typeface="Times New Roman" pitchFamily="18" charset="0"/>
              </a:rPr>
              <a:t>технологии все увереннее проникают в различные сферы жизнедеятельности человека</a:t>
            </a:r>
            <a:r>
              <a:rPr lang="ru-RU" sz="2800" dirty="0" smtClean="0">
                <a:latin typeface="Times New Roman" pitchFamily="18" charset="0"/>
                <a:cs typeface="Times New Roman" pitchFamily="18" charset="0"/>
              </a:rPr>
              <a:t>.</a:t>
            </a:r>
            <a:r>
              <a:rPr lang="ru-RU" sz="2800" dirty="0">
                <a:latin typeface="Times New Roman" pitchFamily="18" charset="0"/>
                <a:cs typeface="Times New Roman" pitchFamily="18" charset="0"/>
              </a:rPr>
              <a:t> Современное общество ставит задачу </a:t>
            </a:r>
            <a:r>
              <a:rPr lang="ru-RU" sz="2800" dirty="0" smtClean="0">
                <a:latin typeface="Times New Roman" pitchFamily="18" charset="0"/>
                <a:cs typeface="Times New Roman" pitchFamily="18" charset="0"/>
              </a:rPr>
              <a:t>воспитания </a:t>
            </a:r>
            <a:r>
              <a:rPr lang="ru-RU" sz="2800" dirty="0">
                <a:latin typeface="Times New Roman" pitchFamily="18" charset="0"/>
                <a:cs typeface="Times New Roman" pitchFamily="18" charset="0"/>
              </a:rPr>
              <a:t>активных, </a:t>
            </a:r>
            <a:r>
              <a:rPr lang="ru-RU" sz="2800" dirty="0" smtClean="0">
                <a:latin typeface="Times New Roman" pitchFamily="18" charset="0"/>
                <a:cs typeface="Times New Roman" pitchFamily="18" charset="0"/>
              </a:rPr>
              <a:t>самостоятельных </a:t>
            </a:r>
            <a:r>
              <a:rPr lang="ru-RU" sz="2800" dirty="0">
                <a:latin typeface="Times New Roman" pitchFamily="18" charset="0"/>
                <a:cs typeface="Times New Roman" pitchFamily="18" charset="0"/>
              </a:rPr>
              <a:t>и творческих людей</a:t>
            </a:r>
            <a:r>
              <a:rPr lang="ru-RU" sz="2800" dirty="0" smtClean="0">
                <a:latin typeface="Times New Roman" pitchFamily="18" charset="0"/>
                <a:cs typeface="Times New Roman" pitchFamily="18" charset="0"/>
              </a:rPr>
              <a:t>. В связи с этим, воспитание </a:t>
            </a:r>
            <a:r>
              <a:rPr lang="ru-RU" sz="2800" dirty="0">
                <a:latin typeface="Times New Roman" pitchFamily="18" charset="0"/>
                <a:cs typeface="Times New Roman" pitchFamily="18" charset="0"/>
              </a:rPr>
              <a:t>и образование детей сегодня невозможно представить без использования </a:t>
            </a:r>
            <a:r>
              <a:rPr lang="ru-RU" sz="2800" dirty="0" smtClean="0">
                <a:latin typeface="Times New Roman" pitchFamily="18" charset="0"/>
                <a:cs typeface="Times New Roman" pitchFamily="18" charset="0"/>
              </a:rPr>
              <a:t>технических средств. Для </a:t>
            </a:r>
            <a:r>
              <a:rPr lang="ru-RU" sz="2800" dirty="0">
                <a:latin typeface="Times New Roman" pitchFamily="18" charset="0"/>
                <a:cs typeface="Times New Roman" pitchFamily="18" charset="0"/>
              </a:rPr>
              <a:t>решения этой </a:t>
            </a:r>
            <a:r>
              <a:rPr lang="ru-RU" sz="2800" dirty="0" smtClean="0">
                <a:latin typeface="Times New Roman" pitchFamily="18" charset="0"/>
                <a:cs typeface="Times New Roman" pitchFamily="18" charset="0"/>
              </a:rPr>
              <a:t>задачи требуются </a:t>
            </a:r>
            <a:r>
              <a:rPr lang="ru-RU" sz="2800" dirty="0">
                <a:latin typeface="Times New Roman" pitchFamily="18" charset="0"/>
                <a:cs typeface="Times New Roman" pitchFamily="18" charset="0"/>
              </a:rPr>
              <a:t>новые условия обучения.</a:t>
            </a:r>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solidFill>
                  <a:schemeClr val="accent2">
                    <a:lumMod val="50000"/>
                  </a:schemeClr>
                </a:solidFill>
                <a:latin typeface="Times New Roman" pitchFamily="18" charset="0"/>
                <a:cs typeface="Times New Roman" pitchFamily="18" charset="0"/>
              </a:rPr>
              <a:t>В </a:t>
            </a:r>
            <a:r>
              <a:rPr lang="ru-RU" sz="2800" dirty="0">
                <a:solidFill>
                  <a:schemeClr val="accent2">
                    <a:lumMod val="50000"/>
                  </a:schemeClr>
                </a:solidFill>
                <a:latin typeface="Times New Roman" pitchFamily="18" charset="0"/>
                <a:cs typeface="Times New Roman" pitchFamily="18" charset="0"/>
              </a:rPr>
              <a:t>нашем детском саду </a:t>
            </a:r>
            <a:r>
              <a:rPr lang="ru-RU" sz="2800" dirty="0" smtClean="0">
                <a:solidFill>
                  <a:schemeClr val="accent2">
                    <a:lumMod val="50000"/>
                  </a:schemeClr>
                </a:solidFill>
                <a:latin typeface="Times New Roman" pitchFamily="18" charset="0"/>
                <a:cs typeface="Times New Roman" pitchFamily="18" charset="0"/>
              </a:rPr>
              <a:t>используется</a:t>
            </a:r>
            <a:r>
              <a:rPr lang="ru-RU" sz="2800" dirty="0">
                <a:solidFill>
                  <a:schemeClr val="accent2">
                    <a:lumMod val="50000"/>
                  </a:schemeClr>
                </a:solidFill>
                <a:latin typeface="Times New Roman" pitchFamily="18" charset="0"/>
                <a:cs typeface="Times New Roman" pitchFamily="18" charset="0"/>
              </a:rPr>
              <a:t>  </a:t>
            </a:r>
            <a:endParaRPr lang="ru-RU" sz="2800" dirty="0" smtClean="0">
              <a:solidFill>
                <a:schemeClr val="accent2">
                  <a:lumMod val="50000"/>
                </a:schemeClr>
              </a:solidFill>
              <a:latin typeface="Times New Roman" pitchFamily="18" charset="0"/>
              <a:cs typeface="Times New Roman" pitchFamily="18" charset="0"/>
            </a:endParaRPr>
          </a:p>
          <a:p>
            <a:pPr marL="114300" indent="0">
              <a:buNone/>
            </a:pPr>
            <a:r>
              <a:rPr lang="ru-RU" sz="2800" dirty="0" smtClean="0">
                <a:solidFill>
                  <a:schemeClr val="accent2">
                    <a:lumMod val="50000"/>
                  </a:schemeClr>
                </a:solidFill>
                <a:latin typeface="Times New Roman" pitchFamily="18" charset="0"/>
                <a:cs typeface="Times New Roman" pitchFamily="18" charset="0"/>
              </a:rPr>
              <a:t>игровое оборудование </a:t>
            </a:r>
            <a:r>
              <a:rPr lang="ru-RU" sz="2800" dirty="0">
                <a:solidFill>
                  <a:schemeClr val="accent2">
                    <a:lumMod val="50000"/>
                  </a:schemeClr>
                </a:solidFill>
                <a:latin typeface="Times New Roman" pitchFamily="18" charset="0"/>
                <a:cs typeface="Times New Roman" pitchFamily="18" charset="0"/>
              </a:rPr>
              <a:t>— </a:t>
            </a:r>
            <a:r>
              <a:rPr lang="ru-RU" sz="2800" b="1" dirty="0" smtClean="0">
                <a:solidFill>
                  <a:schemeClr val="accent2">
                    <a:lumMod val="50000"/>
                  </a:schemeClr>
                </a:solidFill>
                <a:latin typeface="Times New Roman" pitchFamily="18" charset="0"/>
                <a:cs typeface="Times New Roman" pitchFamily="18" charset="0"/>
              </a:rPr>
              <a:t>программируемый</a:t>
            </a:r>
          </a:p>
          <a:p>
            <a:pPr marL="114300" indent="0">
              <a:buNone/>
            </a:pPr>
            <a:r>
              <a:rPr lang="ru-RU" sz="2800" b="1" dirty="0" smtClean="0">
                <a:solidFill>
                  <a:schemeClr val="accent2">
                    <a:lumMod val="50000"/>
                  </a:schemeClr>
                </a:solidFill>
                <a:latin typeface="Times New Roman" pitchFamily="18" charset="0"/>
                <a:cs typeface="Times New Roman" pitchFamily="18" charset="0"/>
              </a:rPr>
              <a:t>МИНИ-РОБОТ В</a:t>
            </a:r>
            <a:r>
              <a:rPr lang="en-US" sz="2800" b="1" dirty="0" err="1" smtClean="0">
                <a:solidFill>
                  <a:schemeClr val="accent2">
                    <a:lumMod val="50000"/>
                  </a:schemeClr>
                </a:solidFill>
                <a:latin typeface="Times New Roman" pitchFamily="18" charset="0"/>
                <a:cs typeface="Times New Roman" pitchFamily="18" charset="0"/>
              </a:rPr>
              <a:t>ee</a:t>
            </a:r>
            <a:r>
              <a:rPr lang="ru-RU" sz="2800" b="1" dirty="0" smtClean="0">
                <a:solidFill>
                  <a:schemeClr val="accent2">
                    <a:lumMod val="50000"/>
                  </a:schemeClr>
                </a:solidFill>
                <a:latin typeface="Times New Roman" pitchFamily="18" charset="0"/>
                <a:cs typeface="Times New Roman" pitchFamily="18" charset="0"/>
              </a:rPr>
              <a:t> -В</a:t>
            </a:r>
            <a:r>
              <a:rPr lang="en-US" sz="2800" b="1" dirty="0" err="1" smtClean="0">
                <a:solidFill>
                  <a:schemeClr val="accent2">
                    <a:lumMod val="50000"/>
                  </a:schemeClr>
                </a:solidFill>
                <a:latin typeface="Times New Roman" pitchFamily="18" charset="0"/>
                <a:cs typeface="Times New Roman" pitchFamily="18" charset="0"/>
              </a:rPr>
              <a:t>ot</a:t>
            </a:r>
            <a:r>
              <a:rPr lang="ru-RU" sz="2800" b="1" dirty="0" smtClean="0">
                <a:solidFill>
                  <a:schemeClr val="accent2">
                    <a:lumMod val="50000"/>
                  </a:schemeClr>
                </a:solidFill>
                <a:latin typeface="Times New Roman" pitchFamily="18" charset="0"/>
                <a:cs typeface="Times New Roman" pitchFamily="18" charset="0"/>
              </a:rPr>
              <a:t> </a:t>
            </a:r>
          </a:p>
          <a:p>
            <a:pPr marL="114300" indent="0">
              <a:buNone/>
            </a:pPr>
            <a:r>
              <a:rPr lang="ru-RU" sz="2800" b="1" dirty="0" smtClean="0">
                <a:solidFill>
                  <a:schemeClr val="accent2">
                    <a:lumMod val="50000"/>
                  </a:schemeClr>
                </a:solidFill>
                <a:latin typeface="Times New Roman" pitchFamily="18" charset="0"/>
                <a:cs typeface="Times New Roman" pitchFamily="18" charset="0"/>
              </a:rPr>
              <a:t>«УМНАЯ ПЧЕЛА»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963" y="3529765"/>
            <a:ext cx="2798763"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2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630703" y="2241847"/>
            <a:ext cx="8040537" cy="1695451"/>
          </a:xfrm>
        </p:spPr>
        <p:txBody>
          <a:bodyPr>
            <a:noAutofit/>
          </a:bodyPr>
          <a:lstStyle/>
          <a:p>
            <a:pPr marL="0" indent="0" algn="ctr">
              <a:buNone/>
            </a:pPr>
            <a:r>
              <a:rPr lang="ru-RU" sz="4400" b="1" dirty="0">
                <a:solidFill>
                  <a:schemeClr val="accent2">
                    <a:lumMod val="50000"/>
                  </a:schemeClr>
                </a:solidFill>
                <a:latin typeface="Times New Roman" pitchFamily="18" charset="0"/>
                <a:cs typeface="Times New Roman" pitchFamily="18" charset="0"/>
              </a:rPr>
              <a:t>ТВОРЧЕСКИХ </a:t>
            </a:r>
            <a:r>
              <a:rPr lang="ru-RU" sz="4000" b="1" dirty="0">
                <a:solidFill>
                  <a:schemeClr val="accent2">
                    <a:lumMod val="50000"/>
                  </a:schemeClr>
                </a:solidFill>
                <a:latin typeface="Times New Roman" pitchFamily="18" charset="0"/>
                <a:cs typeface="Times New Roman" pitchFamily="18" charset="0"/>
              </a:rPr>
              <a:t>УСПЕХОВ!</a:t>
            </a:r>
          </a:p>
        </p:txBody>
      </p:sp>
    </p:spTree>
    <p:extLst>
      <p:ext uri="{BB962C8B-B14F-4D97-AF65-F5344CB8AC3E}">
        <p14:creationId xmlns:p14="http://schemas.microsoft.com/office/powerpoint/2010/main" val="201016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0842" y="192505"/>
            <a:ext cx="5245768" cy="6208295"/>
          </a:xfrm>
        </p:spPr>
        <p:txBody>
          <a:bodyPr>
            <a:noAutofit/>
          </a:bodyPr>
          <a:lstStyle/>
          <a:p>
            <a:r>
              <a:rPr lang="ru-RU" sz="2800" dirty="0">
                <a:latin typeface="Times New Roman" pitchFamily="18" charset="0"/>
                <a:cs typeface="Times New Roman" pitchFamily="18" charset="0"/>
              </a:rPr>
              <a:t>Программируемый напольный робот «Умная пчела» </a:t>
            </a:r>
            <a:r>
              <a:rPr lang="ru-RU" sz="2800" dirty="0" smtClean="0">
                <a:latin typeface="Times New Roman" pitchFamily="18" charset="0"/>
                <a:cs typeface="Times New Roman" pitchFamily="18" charset="0"/>
              </a:rPr>
              <a:t>прост </a:t>
            </a:r>
            <a:r>
              <a:rPr lang="ru-RU" sz="2800" dirty="0">
                <a:latin typeface="Times New Roman" pitchFamily="18" charset="0"/>
                <a:cs typeface="Times New Roman" pitchFamily="18" charset="0"/>
              </a:rPr>
              <a:t>в управлении и имеет дружелюбный </a:t>
            </a:r>
            <a:r>
              <a:rPr lang="ru-RU" sz="2800" dirty="0" smtClean="0">
                <a:latin typeface="Times New Roman" pitchFamily="18" charset="0"/>
                <a:cs typeface="Times New Roman" pitchFamily="18" charset="0"/>
              </a:rPr>
              <a:t>дизайн. Задавая </a:t>
            </a:r>
            <a:r>
              <a:rPr lang="ru-RU" sz="2800" dirty="0">
                <a:latin typeface="Times New Roman" pitchFamily="18" charset="0"/>
                <a:cs typeface="Times New Roman" pitchFamily="18" charset="0"/>
              </a:rPr>
              <a:t>команды и играя с </a:t>
            </a:r>
            <a:r>
              <a:rPr lang="ru-RU" sz="2800" dirty="0" smtClean="0">
                <a:latin typeface="Times New Roman" pitchFamily="18" charset="0"/>
                <a:cs typeface="Times New Roman" pitchFamily="18" charset="0"/>
              </a:rPr>
              <a:t>мини-роботом «Пчелка», </a:t>
            </a:r>
            <a:r>
              <a:rPr lang="ru-RU" sz="2800" dirty="0">
                <a:latin typeface="Times New Roman" pitchFamily="18" charset="0"/>
                <a:cs typeface="Times New Roman" pitchFamily="18" charset="0"/>
              </a:rPr>
              <a:t>дети учатся управлять </a:t>
            </a:r>
            <a:r>
              <a:rPr lang="ru-RU" sz="2800" dirty="0" smtClean="0">
                <a:latin typeface="Times New Roman" pitchFamily="18" charset="0"/>
                <a:cs typeface="Times New Roman" pitchFamily="18" charset="0"/>
              </a:rPr>
              <a:t>игрушкой, приобретают </a:t>
            </a:r>
            <a:r>
              <a:rPr lang="ru-RU" sz="2800" dirty="0">
                <a:latin typeface="Times New Roman" pitchFamily="18" charset="0"/>
                <a:cs typeface="Times New Roman" pitchFamily="18" charset="0"/>
              </a:rPr>
              <a:t>начальные навыки программирования, развивают логическое и пространственное мышление.</a:t>
            </a:r>
          </a:p>
          <a:p>
            <a:pPr marL="114300" indent="0">
              <a:buNone/>
            </a:pP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2050" name="Picture 2" descr="C:\Users\Пользователь\Desktop\Би БОТ\IMG-20180301-WA0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609" y="946485"/>
            <a:ext cx="5482389" cy="421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9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33136" y="-512679"/>
            <a:ext cx="4892843" cy="6737350"/>
          </a:xfrm>
        </p:spPr>
        <p:txBody>
          <a:bodyPr/>
          <a:lstStyle/>
          <a:p>
            <a:r>
              <a:rPr lang="ru-RU" dirty="0"/>
              <a:t> </a:t>
            </a:r>
            <a:r>
              <a:rPr lang="ru-RU" sz="2800" dirty="0">
                <a:latin typeface="Times New Roman" pitchFamily="18" charset="0"/>
                <a:cs typeface="Times New Roman" pitchFamily="18" charset="0"/>
              </a:rPr>
              <a:t>Робот управляется при помощи кнопок, расположенных на спинке пчелы. Активизировать эти кнопки возможно только пальцами. При этом, кисти рук приобретают хорошую подвижность, гибкость, исчезает скованность движений рук.</a:t>
            </a:r>
          </a:p>
        </p:txBody>
      </p:sp>
      <p:pic>
        <p:nvPicPr>
          <p:cNvPr id="10242" name="Picture 2" descr="C:\Users\Пользователь\Desktop\Би БОТ\IMG-20180301-WA0061.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29" t="40486" r="31876" b="34092"/>
          <a:stretch/>
        </p:blipFill>
        <p:spPr bwMode="auto">
          <a:xfrm>
            <a:off x="5197642" y="1031603"/>
            <a:ext cx="5927000" cy="416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6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8548" y="609600"/>
            <a:ext cx="4892841" cy="5791200"/>
          </a:xfrm>
        </p:spPr>
        <p:txBody>
          <a:bodyPr/>
          <a:lstStyle/>
          <a:p>
            <a:r>
              <a:rPr lang="ru-RU" sz="2400" dirty="0">
                <a:latin typeface="Times New Roman" pitchFamily="18" charset="0"/>
                <a:cs typeface="Times New Roman" pitchFamily="18" charset="0"/>
              </a:rPr>
              <a:t>Если Вы нажимаете кнопку «Вперед», то робот продвигается вперед на один шаг (15 см). При включении кнопки «Назад», «пчела» отодвигается на один шаг (15 см) назад. При использовании «Поворот налево на 90°» и «Поворот направо на 90°» «Умная пчела» не продвигается на плоскости, а только разворачивается в ту или иную сторону на 90°. Это обстоятельство следует учитывать при составлении программы действий для робота</a:t>
            </a:r>
            <a:r>
              <a:rPr lang="ru-RU" dirty="0"/>
              <a:t>.</a:t>
            </a:r>
          </a:p>
        </p:txBody>
      </p:sp>
      <p:pic>
        <p:nvPicPr>
          <p:cNvPr id="3075" name="Picture 3" descr="C:\Users\Пользователь\Desktop\Би БОТ\IMG-20180301-WA004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57" t="12821"/>
          <a:stretch/>
        </p:blipFill>
        <p:spPr bwMode="auto">
          <a:xfrm>
            <a:off x="5027194" y="545432"/>
            <a:ext cx="5979694" cy="555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7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77420"/>
            <a:ext cx="10515600" cy="1174917"/>
          </a:xfrm>
        </p:spPr>
        <p:txBody>
          <a:bodyPr>
            <a:normAutofit/>
          </a:bodyPr>
          <a:lstStyle/>
          <a:p>
            <a:pPr algn="ctr"/>
            <a:r>
              <a:rPr lang="ru-RU" sz="3100" b="1" dirty="0" smtClean="0">
                <a:solidFill>
                  <a:schemeClr val="tx1"/>
                </a:solidFill>
                <a:latin typeface="Times New Roman" pitchFamily="18" charset="0"/>
                <a:cs typeface="Times New Roman" pitchFamily="18" charset="0"/>
              </a:rPr>
              <a:t>На спинке и брюшке «пчелы» расположены элементы управления роботом. </a:t>
            </a:r>
            <a:endParaRPr lang="ru-RU" sz="3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71154330"/>
              </p:ext>
            </p:extLst>
          </p:nvPr>
        </p:nvGraphicFramePr>
        <p:xfrm>
          <a:off x="1636294" y="2212981"/>
          <a:ext cx="7775534" cy="4480560"/>
        </p:xfrm>
        <a:graphic>
          <a:graphicData uri="http://schemas.openxmlformats.org/drawingml/2006/table">
            <a:tbl>
              <a:tblPr firstRow="1" bandRow="1">
                <a:tableStyleId>{93296810-A885-4BE3-A3E7-6D5BEEA58F35}</a:tableStyleId>
              </a:tblPr>
              <a:tblGrid>
                <a:gridCol w="3887767">
                  <a:extLst>
                    <a:ext uri="{9D8B030D-6E8A-4147-A177-3AD203B41FA5}">
                      <a16:colId xmlns="" xmlns:a16="http://schemas.microsoft.com/office/drawing/2014/main" val="32554997"/>
                    </a:ext>
                  </a:extLst>
                </a:gridCol>
                <a:gridCol w="3887767">
                  <a:extLst>
                    <a:ext uri="{9D8B030D-6E8A-4147-A177-3AD203B41FA5}">
                      <a16:colId xmlns="" xmlns:a16="http://schemas.microsoft.com/office/drawing/2014/main" val="1178317027"/>
                    </a:ext>
                  </a:extLst>
                </a:gridCol>
              </a:tblGrid>
              <a:tr h="386002">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Вперед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91899682"/>
                  </a:ext>
                </a:extLst>
              </a:tr>
              <a:tr h="386002">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Назад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5763325"/>
                  </a:ext>
                </a:extLst>
              </a:tr>
              <a:tr h="386002">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Поворот налево на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2420423"/>
                  </a:ext>
                </a:extLst>
              </a:tr>
              <a:tr h="386002">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Поворот направо на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18410263"/>
                  </a:ext>
                </a:extLst>
              </a:tr>
              <a:tr h="703886">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Пауза продолжительностью</a:t>
                      </a:r>
                      <a:r>
                        <a:rPr lang="ru-RU"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секунда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11727957"/>
                  </a:ext>
                </a:extLst>
              </a:tr>
              <a:tr h="386002">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Очистить память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792469"/>
                  </a:ext>
                </a:extLst>
              </a:tr>
              <a:tr h="386002">
                <a:tc>
                  <a:txBody>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 </a:t>
                      </a:r>
                      <a:endPar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Запустить программу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0929881"/>
                  </a:ext>
                </a:extLst>
              </a:tr>
            </a:tbl>
          </a:graphicData>
        </a:graphic>
      </p:graphicFrame>
    </p:spTree>
    <p:extLst>
      <p:ext uri="{BB962C8B-B14F-4D97-AF65-F5344CB8AC3E}">
        <p14:creationId xmlns:p14="http://schemas.microsoft.com/office/powerpoint/2010/main" val="244160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a:solidFill>
                  <a:srgbClr val="003300"/>
                </a:solidFill>
                <a:latin typeface="Times New Roman" panose="02020603050405020304" pitchFamily="18" charset="0"/>
                <a:cs typeface="Times New Roman" panose="02020603050405020304" pitchFamily="18" charset="0"/>
              </a:rPr>
              <a:t>Элементы управления</a:t>
            </a:r>
            <a:br>
              <a:rPr lang="ru-RU" sz="3600" b="1" dirty="0">
                <a:solidFill>
                  <a:srgbClr val="003300"/>
                </a:solidFill>
                <a:latin typeface="Times New Roman" panose="02020603050405020304" pitchFamily="18" charset="0"/>
                <a:cs typeface="Times New Roman" panose="02020603050405020304" pitchFamily="18" charset="0"/>
              </a:rPr>
            </a:br>
            <a:r>
              <a:rPr lang="ru-RU" sz="3600" b="1" dirty="0">
                <a:solidFill>
                  <a:srgbClr val="003300"/>
                </a:solidFill>
                <a:latin typeface="Times New Roman" panose="02020603050405020304" pitchFamily="18" charset="0"/>
                <a:cs typeface="Times New Roman" panose="02020603050405020304" pitchFamily="18" charset="0"/>
              </a:rPr>
              <a:t>мини-роботом </a:t>
            </a:r>
            <a:r>
              <a:rPr lang="ru-RU" sz="3600" b="1" dirty="0" err="1">
                <a:solidFill>
                  <a:srgbClr val="003300"/>
                </a:solidFill>
                <a:latin typeface="Times New Roman" panose="02020603050405020304" pitchFamily="18" charset="0"/>
                <a:cs typeface="Times New Roman" panose="02020603050405020304" pitchFamily="18" charset="0"/>
              </a:rPr>
              <a:t>Bee-Bot</a:t>
            </a:r>
            <a:r>
              <a:rPr lang="ru-RU" sz="3600" b="1" dirty="0">
                <a:solidFill>
                  <a:srgbClr val="003300"/>
                </a:solidFill>
                <a:latin typeface="Times New Roman" panose="02020603050405020304" pitchFamily="18" charset="0"/>
                <a:cs typeface="Times New Roman" panose="02020603050405020304" pitchFamily="18" charset="0"/>
              </a:rPr>
              <a:t> на брюшке «пчелы»</a:t>
            </a:r>
            <a:endParaRPr lang="ru-RU" sz="36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89591908"/>
              </p:ext>
            </p:extLst>
          </p:nvPr>
        </p:nvGraphicFramePr>
        <p:xfrm>
          <a:off x="1109663" y="2062690"/>
          <a:ext cx="9972674" cy="3797090"/>
        </p:xfrm>
        <a:graphic>
          <a:graphicData uri="http://schemas.openxmlformats.org/drawingml/2006/table">
            <a:tbl>
              <a:tblPr firstRow="1" bandRow="1">
                <a:tableStyleId>{5C22544A-7EE6-4342-B048-85BDC9FD1C3A}</a:tableStyleId>
              </a:tblPr>
              <a:tblGrid>
                <a:gridCol w="4986337">
                  <a:extLst>
                    <a:ext uri="{9D8B030D-6E8A-4147-A177-3AD203B41FA5}">
                      <a16:colId xmlns="" xmlns:a16="http://schemas.microsoft.com/office/drawing/2014/main" val="551773262"/>
                    </a:ext>
                  </a:extLst>
                </a:gridCol>
                <a:gridCol w="4986337">
                  <a:extLst>
                    <a:ext uri="{9D8B030D-6E8A-4147-A177-3AD203B41FA5}">
                      <a16:colId xmlns="" xmlns:a16="http://schemas.microsoft.com/office/drawing/2014/main" val="3376215941"/>
                    </a:ext>
                  </a:extLst>
                </a:gridCol>
              </a:tblGrid>
              <a:tr h="1735920">
                <a:tc>
                  <a:txBody>
                    <a:bodyPr/>
                    <a:lstStyle/>
                    <a:p>
                      <a:pPr algn="l"/>
                      <a:r>
                        <a:rPr lang="en-US" sz="3600" b="1" i="0" u="none" strike="noStrike" baseline="0" dirty="0">
                          <a:solidFill>
                            <a:srgbClr val="FFFFFF"/>
                          </a:solidFill>
                          <a:latin typeface="Times New Roman" panose="02020603050405020304" pitchFamily="18" charset="0"/>
                          <a:cs typeface="Times New Roman" panose="02020603050405020304" pitchFamily="18" charset="0"/>
                        </a:rPr>
                        <a:t>USB charging socket</a:t>
                      </a:r>
                      <a:endParaRPr lang="ru-RU" sz="2400" dirty="0">
                        <a:latin typeface="Times New Roman" panose="02020603050405020304" pitchFamily="18" charset="0"/>
                        <a:cs typeface="Times New Roman" panose="02020603050405020304" pitchFamily="18" charset="0"/>
                      </a:endParaRPr>
                    </a:p>
                  </a:txBody>
                  <a:tcPr/>
                </a:tc>
                <a:tc>
                  <a:txBody>
                    <a:bodyPr/>
                    <a:lstStyle/>
                    <a:p>
                      <a:pPr algn="l"/>
                      <a:r>
                        <a:rPr lang="ru-RU" sz="3600" b="1" i="0" u="none" strike="noStrike" baseline="0" dirty="0">
                          <a:solidFill>
                            <a:srgbClr val="FFFFFF"/>
                          </a:solidFill>
                          <a:latin typeface="Times New Roman" panose="02020603050405020304" pitchFamily="18" charset="0"/>
                          <a:cs typeface="Times New Roman" panose="02020603050405020304" pitchFamily="18" charset="0"/>
                        </a:rPr>
                        <a:t>Гнездо для зарядки</a:t>
                      </a:r>
                    </a:p>
                    <a:p>
                      <a:pPr algn="l"/>
                      <a:r>
                        <a:rPr lang="en-US" sz="3600" b="1" i="0" u="none" strike="noStrike" baseline="0" dirty="0">
                          <a:solidFill>
                            <a:srgbClr val="FFFFFF"/>
                          </a:solidFill>
                          <a:latin typeface="Times New Roman" panose="02020603050405020304" pitchFamily="18" charset="0"/>
                          <a:cs typeface="Times New Roman" panose="02020603050405020304" pitchFamily="18" charset="0"/>
                        </a:rPr>
                        <a:t>(USB)</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90445270"/>
                  </a:ext>
                </a:extLst>
              </a:tr>
              <a:tr h="639550">
                <a:tc>
                  <a:txBody>
                    <a:bodyPr/>
                    <a:lstStyle/>
                    <a:p>
                      <a:r>
                        <a:rPr lang="en-US" sz="3600" b="1" i="0" u="none" strike="noStrike" baseline="0" dirty="0">
                          <a:solidFill>
                            <a:srgbClr val="003300"/>
                          </a:solidFill>
                          <a:latin typeface="Times New Roman" panose="02020603050405020304" pitchFamily="18" charset="0"/>
                          <a:cs typeface="Times New Roman" panose="02020603050405020304" pitchFamily="18" charset="0"/>
                        </a:rPr>
                        <a:t>OFF/ ON</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3200" b="1" i="0" u="none" strike="noStrike" baseline="0" dirty="0">
                          <a:solidFill>
                            <a:srgbClr val="003300"/>
                          </a:solidFill>
                          <a:latin typeface="Times New Roman" panose="02020603050405020304" pitchFamily="18" charset="0"/>
                          <a:cs typeface="Times New Roman" panose="02020603050405020304" pitchFamily="18" charset="0"/>
                        </a:rPr>
                        <a:t>ОТКЛ. / ВКЛ.</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77073610"/>
                  </a:ext>
                </a:extLst>
              </a:tr>
              <a:tr h="781010">
                <a:tc>
                  <a:txBody>
                    <a:bodyPr/>
                    <a:lstStyle/>
                    <a:p>
                      <a:r>
                        <a:rPr lang="en-US" sz="3600" b="1" i="0" u="none" strike="noStrike" baseline="0" dirty="0">
                          <a:solidFill>
                            <a:srgbClr val="003300"/>
                          </a:solidFill>
                          <a:latin typeface="Times New Roman" panose="02020603050405020304" pitchFamily="18" charset="0"/>
                          <a:cs typeface="Times New Roman" panose="02020603050405020304" pitchFamily="18" charset="0"/>
                        </a:rPr>
                        <a:t>POWER</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3200" b="1" i="0" u="none" strike="noStrike" baseline="0" dirty="0">
                          <a:solidFill>
                            <a:srgbClr val="003300"/>
                          </a:solidFill>
                          <a:latin typeface="Times New Roman" panose="02020603050405020304" pitchFamily="18" charset="0"/>
                          <a:cs typeface="Times New Roman" panose="02020603050405020304" pitchFamily="18" charset="0"/>
                        </a:rPr>
                        <a:t>ЭЛЕКТРОПИТАНИЕ</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80145490"/>
                  </a:ext>
                </a:extLst>
              </a:tr>
              <a:tr h="639550">
                <a:tc>
                  <a:txBody>
                    <a:bodyPr/>
                    <a:lstStyle/>
                    <a:p>
                      <a:r>
                        <a:rPr lang="en-US" sz="3600" b="1" i="0" u="none" strike="noStrike" baseline="0" dirty="0">
                          <a:solidFill>
                            <a:srgbClr val="003300"/>
                          </a:solidFill>
                          <a:latin typeface="Times New Roman" panose="02020603050405020304" pitchFamily="18" charset="0"/>
                          <a:cs typeface="Times New Roman" panose="02020603050405020304" pitchFamily="18" charset="0"/>
                        </a:rPr>
                        <a:t>SOUND</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3200" b="1" i="0" u="none" strike="noStrike" baseline="0" dirty="0">
                          <a:solidFill>
                            <a:srgbClr val="003300"/>
                          </a:solidFill>
                          <a:latin typeface="Times New Roman" panose="02020603050405020304" pitchFamily="18" charset="0"/>
                          <a:cs typeface="Times New Roman" panose="02020603050405020304" pitchFamily="18" charset="0"/>
                        </a:rPr>
                        <a:t>ЗВУК</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23502873"/>
                  </a:ext>
                </a:extLst>
              </a:tr>
            </a:tbl>
          </a:graphicData>
        </a:graphic>
      </p:graphicFrame>
      <p:sp>
        <p:nvSpPr>
          <p:cNvPr id="3" name="TextBox 2"/>
          <p:cNvSpPr txBox="1"/>
          <p:nvPr/>
        </p:nvSpPr>
        <p:spPr>
          <a:xfrm>
            <a:off x="319596" y="6383045"/>
            <a:ext cx="1521955" cy="369332"/>
          </a:xfrm>
          <a:prstGeom prst="rect">
            <a:avLst/>
          </a:prstGeom>
          <a:noFill/>
        </p:spPr>
        <p:txBody>
          <a:bodyPr wrap="none" rtlCol="0">
            <a:spAutoFit/>
          </a:bodyPr>
          <a:lstStyle/>
          <a:p>
            <a:r>
              <a:rPr lang="ru-RU" dirty="0"/>
              <a:t>Фото брюшка</a:t>
            </a:r>
          </a:p>
        </p:txBody>
      </p:sp>
    </p:spTree>
    <p:extLst>
      <p:ext uri="{BB962C8B-B14F-4D97-AF65-F5344CB8AC3E}">
        <p14:creationId xmlns:p14="http://schemas.microsoft.com/office/powerpoint/2010/main" val="377083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solidFill>
                  <a:schemeClr val="tx1"/>
                </a:solidFill>
                <a:latin typeface="Times New Roman" pitchFamily="18" charset="0"/>
                <a:cs typeface="Times New Roman" pitchFamily="18" charset="0"/>
              </a:rPr>
              <a:t>Робот издает звуковые и световые сигналы, тем самым привлекая внимание ребенка и делая </a:t>
            </a:r>
            <a:r>
              <a:rPr lang="ru-RU" sz="3200" dirty="0" smtClean="0">
                <a:solidFill>
                  <a:schemeClr val="tx1"/>
                </a:solidFill>
                <a:latin typeface="Times New Roman" pitchFamily="18" charset="0"/>
                <a:cs typeface="Times New Roman" pitchFamily="18" charset="0"/>
              </a:rPr>
              <a:t>игру ярче.</a:t>
            </a:r>
            <a:endParaRPr lang="ru-RU" sz="3200" dirty="0">
              <a:solidFill>
                <a:schemeClr val="tx1"/>
              </a:solidFill>
              <a:latin typeface="Times New Roman" pitchFamily="18" charset="0"/>
              <a:cs typeface="Times New Roman" pitchFamily="18" charset="0"/>
            </a:endParaRPr>
          </a:p>
        </p:txBody>
      </p:sp>
      <p:pic>
        <p:nvPicPr>
          <p:cNvPr id="4098" name="Picture 2" descr="C:\Users\Пользователь\Desktop\Би БОТ\IMG-20180301-WA0049.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7704"/>
          <a:stretch/>
        </p:blipFill>
        <p:spPr bwMode="auto">
          <a:xfrm>
            <a:off x="1347537" y="1632284"/>
            <a:ext cx="827772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3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961" y="212726"/>
            <a:ext cx="10506075" cy="796924"/>
          </a:xfrm>
        </p:spPr>
        <p:txBody>
          <a:bodyPr>
            <a:normAutofit/>
          </a:bodyPr>
          <a:lstStyle/>
          <a:p>
            <a:pPr algn="ctr"/>
            <a:r>
              <a:rPr lang="ru-RU" sz="3600" b="1" dirty="0" smtClean="0">
                <a:solidFill>
                  <a:srgbClr val="003300"/>
                </a:solidFill>
                <a:latin typeface="Times New Roman" panose="02020603050405020304" pitchFamily="18" charset="0"/>
                <a:cs typeface="Times New Roman" panose="02020603050405020304" pitchFamily="18" charset="0"/>
              </a:rPr>
              <a:t>Педагогический </a:t>
            </a:r>
            <a:r>
              <a:rPr lang="ru-RU" sz="3600" b="1" dirty="0">
                <a:solidFill>
                  <a:srgbClr val="003300"/>
                </a:solidFill>
                <a:latin typeface="Times New Roman" panose="02020603050405020304" pitchFamily="18" charset="0"/>
                <a:cs typeface="Times New Roman" panose="02020603050405020304" pitchFamily="18" charset="0"/>
              </a:rPr>
              <a:t>потенциал </a:t>
            </a:r>
            <a:r>
              <a:rPr lang="ru-RU" sz="3600" b="1" dirty="0" smtClean="0">
                <a:solidFill>
                  <a:srgbClr val="003300"/>
                </a:solidFill>
                <a:latin typeface="Times New Roman" panose="02020603050405020304" pitchFamily="18" charset="0"/>
                <a:cs typeface="Times New Roman" panose="02020603050405020304" pitchFamily="18" charset="0"/>
              </a:rPr>
              <a:t>мини-робота </a:t>
            </a:r>
            <a:r>
              <a:rPr lang="en-US" sz="3600" b="1" dirty="0">
                <a:solidFill>
                  <a:srgbClr val="003300"/>
                </a:solidFill>
                <a:latin typeface="Times New Roman" panose="02020603050405020304" pitchFamily="18" charset="0"/>
                <a:cs typeface="Times New Roman" panose="02020603050405020304" pitchFamily="18" charset="0"/>
              </a:rPr>
              <a:t>Bee-Bot</a:t>
            </a:r>
            <a:endParaRPr lang="ru-RU" sz="3600" dirty="0">
              <a:latin typeface="Times New Roman" panose="02020603050405020304" pitchFamily="18" charset="0"/>
              <a:cs typeface="Times New Roman" panose="02020603050405020304" pitchFamily="18" charset="0"/>
            </a:endParaRPr>
          </a:p>
        </p:txBody>
      </p:sp>
      <p:sp>
        <p:nvSpPr>
          <p:cNvPr id="8" name="Шестиугольник 7"/>
          <p:cNvSpPr/>
          <p:nvPr/>
        </p:nvSpPr>
        <p:spPr>
          <a:xfrm>
            <a:off x="5311399" y="3031970"/>
            <a:ext cx="1685925" cy="1485900"/>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умения работать в группе</a:t>
            </a:r>
          </a:p>
        </p:txBody>
      </p:sp>
      <p:sp>
        <p:nvSpPr>
          <p:cNvPr id="12" name="Шестиугольник 11"/>
          <p:cNvSpPr/>
          <p:nvPr/>
        </p:nvSpPr>
        <p:spPr>
          <a:xfrm>
            <a:off x="7329278" y="3031970"/>
            <a:ext cx="1685925" cy="14859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умения составлять алгоритмы</a:t>
            </a:r>
          </a:p>
        </p:txBody>
      </p:sp>
      <p:sp>
        <p:nvSpPr>
          <p:cNvPr id="13" name="Шестиугольник 12"/>
          <p:cNvSpPr/>
          <p:nvPr/>
        </p:nvSpPr>
        <p:spPr>
          <a:xfrm>
            <a:off x="3387893" y="3031970"/>
            <a:ext cx="1685925" cy="1485900"/>
          </a:xfrm>
          <a:prstGeom prst="hex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коммуникативных навыков</a:t>
            </a:r>
          </a:p>
        </p:txBody>
      </p:sp>
      <p:sp>
        <p:nvSpPr>
          <p:cNvPr id="14" name="Шестиугольник 13"/>
          <p:cNvSpPr/>
          <p:nvPr/>
        </p:nvSpPr>
        <p:spPr>
          <a:xfrm>
            <a:off x="4320799" y="1414021"/>
            <a:ext cx="1685925" cy="14859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мелкой моторики</a:t>
            </a:r>
          </a:p>
        </p:txBody>
      </p:sp>
      <p:sp>
        <p:nvSpPr>
          <p:cNvPr id="15" name="Шестиугольник 14"/>
          <p:cNvSpPr/>
          <p:nvPr/>
        </p:nvSpPr>
        <p:spPr>
          <a:xfrm>
            <a:off x="6360940" y="1414021"/>
            <a:ext cx="1685926" cy="1485900"/>
          </a:xfrm>
          <a:prstGeom prst="hex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Развитие логического мышления</a:t>
            </a:r>
          </a:p>
        </p:txBody>
      </p:sp>
      <p:sp>
        <p:nvSpPr>
          <p:cNvPr id="18" name="Шестиугольник 17"/>
          <p:cNvSpPr/>
          <p:nvPr/>
        </p:nvSpPr>
        <p:spPr>
          <a:xfrm>
            <a:off x="2459206" y="4649919"/>
            <a:ext cx="1685925" cy="14859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Развитие предметных знаний</a:t>
            </a:r>
          </a:p>
        </p:txBody>
      </p:sp>
      <p:sp>
        <p:nvSpPr>
          <p:cNvPr id="19" name="Шестиугольник 18"/>
          <p:cNvSpPr/>
          <p:nvPr/>
        </p:nvSpPr>
        <p:spPr>
          <a:xfrm>
            <a:off x="4410073" y="4649919"/>
            <a:ext cx="1685925" cy="14859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500" dirty="0">
                <a:latin typeface="Times New Roman" panose="02020603050405020304" pitchFamily="18" charset="0"/>
                <a:cs typeface="Times New Roman" panose="02020603050405020304" pitchFamily="18" charset="0"/>
              </a:rPr>
              <a:t>Развитие пространственной ориентации</a:t>
            </a:r>
          </a:p>
        </p:txBody>
      </p:sp>
      <p:sp>
        <p:nvSpPr>
          <p:cNvPr id="20" name="Шестиугольник 19"/>
          <p:cNvSpPr/>
          <p:nvPr/>
        </p:nvSpPr>
        <p:spPr>
          <a:xfrm>
            <a:off x="6360940" y="4649919"/>
            <a:ext cx="1685925" cy="1485900"/>
          </a:xfrm>
          <a:prstGeom prst="hexag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словарного запаса</a:t>
            </a:r>
          </a:p>
        </p:txBody>
      </p:sp>
      <p:sp>
        <p:nvSpPr>
          <p:cNvPr id="21" name="Шестиугольник 20"/>
          <p:cNvSpPr/>
          <p:nvPr/>
        </p:nvSpPr>
        <p:spPr>
          <a:xfrm>
            <a:off x="8311807" y="4649919"/>
            <a:ext cx="1685925" cy="1485900"/>
          </a:xfrm>
          <a:prstGeom prst="hex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Развитие умения считать</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04" y="976158"/>
            <a:ext cx="1783085" cy="178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829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723</TotalTime>
  <Words>592</Words>
  <Application>Microsoft Office PowerPoint</Application>
  <PresentationFormat>Произвольный</PresentationFormat>
  <Paragraphs>78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Соседство</vt:lpstr>
      <vt:lpstr>МУНИЦИПАЛЬНОЕ БЮДЖЕТНОЕ ДОШКОЛЬНОЕ ОБРАЗОВАТЕЛЬНОЕ УЧРЕЖДЕНИЕ ЦЕНТ РАЗВИТИЯ РЕБЕНКА – ДЕТСКИЙ САД №8 «ДЮЙМОВОЧКА» </vt:lpstr>
      <vt:lpstr>Презентация PowerPoint</vt:lpstr>
      <vt:lpstr>Презентация PowerPoint</vt:lpstr>
      <vt:lpstr> Робот управляется при помощи кнопок, расположенных на спинке пчелы. Активизировать эти кнопки возможно только пальцами. При этом, кисти рук приобретают хорошую подвижность, гибкость, исчезает скованность движений рук.</vt:lpstr>
      <vt:lpstr>Презентация PowerPoint</vt:lpstr>
      <vt:lpstr>На спинке и брюшке «пчелы» расположены элементы управления роботом. </vt:lpstr>
      <vt:lpstr>Элементы управления мини-роботом Bee-Bot на брюшке «пчелы»</vt:lpstr>
      <vt:lpstr>Робот издает звуковые и световые сигналы, тем самым привлекая внимание ребенка и делая игру ярче.</vt:lpstr>
      <vt:lpstr>Педагогический потенциал мини-робота Bee-Bot</vt:lpstr>
      <vt:lpstr>«Ориентировка в пространстве» </vt:lpstr>
      <vt:lpstr>Взаимодействие ребенка дошкольного возраста с программируемым напольным роботом «Умная пчела» положительно влияет на мозговую активность. Увеличение количества нервных связей(синапсов) способствует  повышению интеллекта ребенка.</vt:lpstr>
      <vt:lpstr>Презентация PowerPoint</vt:lpstr>
      <vt:lpstr>Презентация PowerPoint</vt:lpstr>
      <vt:lpstr>«Умная пчела» может использоваться как в индивидуальной, так и групповой деятельности, как часть занятия, и как самостоятельная игра.  Во время всей игры воспитатель наблюдает и при необходимости корректирует работу дошкольников.</vt:lpstr>
      <vt:lpstr>.</vt:lpstr>
      <vt:lpstr>Место организации игры является важной составляющей ее эффективности. С «Умной пчелой» можно играть в помещении, например, в групповой комнате. Но не обязательно за столом. Поверхность стола не дает возможности маневра и длинных маршрутов, другими словами, игрушка падает со стола. Можно расположиться с роботом на ковре или просто на полу. </vt:lpstr>
      <vt:lpstr>Благодаря креативности современных детей и педагогов нашего детского сада сюжеты и содержание игр очень разнообразны. Педагоги создают игровые поля (тематические коврики) в зависимости от целей и задач образовательного процесса в группе.</vt:lpstr>
      <vt:lpstr>Размеченные на квадраты игровые поля-коврики (со стороной равной одному шагу робота) позволяют отправлять робота в увлекательные путешествия, на встречи с героями сказок, знакомиться с правилами дорожного движения и закреплять навыки здорового образа жизни.</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№8 «Дюймовочка»</dc:title>
  <dc:creator>User</dc:creator>
  <cp:lastModifiedBy>Пользователь</cp:lastModifiedBy>
  <cp:revision>28</cp:revision>
  <dcterms:created xsi:type="dcterms:W3CDTF">2016-09-28T11:15:07Z</dcterms:created>
  <dcterms:modified xsi:type="dcterms:W3CDTF">2019-10-09T10:52:21Z</dcterms:modified>
</cp:coreProperties>
</file>