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8" r:id="rId2"/>
    <p:sldId id="279" r:id="rId3"/>
    <p:sldId id="280" r:id="rId4"/>
    <p:sldId id="281" r:id="rId5"/>
    <p:sldId id="302" r:id="rId6"/>
    <p:sldId id="304" r:id="rId7"/>
    <p:sldId id="306" r:id="rId8"/>
    <p:sldId id="308" r:id="rId9"/>
    <p:sldId id="282" r:id="rId10"/>
    <p:sldId id="261" r:id="rId11"/>
    <p:sldId id="283" r:id="rId12"/>
    <p:sldId id="263" r:id="rId13"/>
    <p:sldId id="264" r:id="rId14"/>
    <p:sldId id="285" r:id="rId15"/>
    <p:sldId id="286" r:id="rId16"/>
    <p:sldId id="300" r:id="rId17"/>
    <p:sldId id="299" r:id="rId18"/>
    <p:sldId id="298" r:id="rId19"/>
    <p:sldId id="297" r:id="rId20"/>
    <p:sldId id="296" r:id="rId21"/>
    <p:sldId id="290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5817A-19D2-403F-860B-24C5A4206B50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1788A-02EF-4D4B-A8A8-FA93869950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4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DC726-D89D-43A4-A526-F43BA40BA774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771B5-4BC4-4A2F-AC66-04CC74C2B6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0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DC726-D89D-43A4-A526-F43BA40BA774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771B5-4BC4-4A2F-AC66-04CC74C2B6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27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DC726-D89D-43A4-A526-F43BA40BA774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771B5-4BC4-4A2F-AC66-04CC74C2B6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74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DC726-D89D-43A4-A526-F43BA40BA774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771B5-4BC4-4A2F-AC66-04CC74C2B6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04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DC726-D89D-43A4-A526-F43BA40BA774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771B5-4BC4-4A2F-AC66-04CC74C2B6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45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B6E80-4A00-4539-9757-D47CFF6B201F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70FB7-94A5-4387-8849-6C4CE2294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63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F4EA3-1791-4C72-9A3B-77BA440ED638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47CFA-F60E-4982-BD22-416668EF94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64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2A71-DC2B-45B3-88E1-D9BB4A3A3D4D}" type="datetimeFigureOut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1325-5D13-4715-961E-AA00A1AC9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8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E09EF-E195-49EA-8005-99F3E2AB0A87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03404-2EA2-4F3A-8AB0-6C2ABB04B5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5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D3CDC-BD04-4216-8B5A-8E271B36DAD7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3CD5B-EFC6-48B3-8202-C03CB0F33A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4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4128E-F330-4AF9-A567-34463D07B28F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45CAC-96EC-4E97-A4FB-9E503339A2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1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C7528-BC04-4493-A729-EB9870AC8CA7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E34D7-DFFD-4385-94EF-6C4103CD7F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6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EC2D5-B599-4206-B6B2-5C3FA70E7335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7F691-F744-4C12-B5CA-B4860B4FC0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0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198C2-037A-4FCA-A946-3959B5A3E671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DD04B-4868-426C-B318-A89FA9B998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6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8D8216-AD83-47AA-8ED3-C7ECAB4647B3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06A21-D750-47C9-A409-83EC7B065D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7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1389D-B12F-4126-B7DB-B5B52B8CDC10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3058C-23C2-4E3E-84E8-A300E2AB36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1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5DC726-D89D-43A4-A526-F43BA40BA774}" type="datetimeFigureOut">
              <a:rPr lang="ru-RU" smtClean="0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89771B5-4BC4-4A2F-AC66-04CC74C2B6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1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yourkidmatters.com/wp-content/uploads/2009/02/toys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42913" y="979487"/>
            <a:ext cx="8229600" cy="1225377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Формирование мелкой моторики 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 дошкольников</a:t>
            </a:r>
          </a:p>
        </p:txBody>
      </p:sp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1259633" y="2455862"/>
            <a:ext cx="648072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284956" y="116632"/>
            <a:ext cx="8545513" cy="6588125"/>
          </a:xfrm>
          <a:prstGeom prst="frame">
            <a:avLst>
              <a:gd name="adj1" fmla="val 9076"/>
            </a:avLst>
          </a:prstGeom>
          <a:pattFill prst="shingl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8920"/>
            <a:ext cx="5328592" cy="2967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G:\Курсы 2015г\WP_20150414_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52588"/>
            <a:ext cx="6913562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charset="0"/>
              </a:rPr>
              <a:t>Массаж пальцев грецкими орехами, вращение юлы, выкладывание шишек и каштанов.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G:\Курсы 2015г\WP_20150414_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12825"/>
            <a:ext cx="7561263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charset="0"/>
              </a:rPr>
              <a:t>Работа с мягкими модулями, собирание пазл.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G:\Курсы 2015г\WP_20150414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28775"/>
            <a:ext cx="70564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Шнуровка.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G:\Курсы 2015г\WP_20150414_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79914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charset="0"/>
              </a:rPr>
              <a:t>Бельевые прищепки.</a:t>
            </a:r>
            <a:br>
              <a:rPr lang="ru-RU" sz="1800" smtClean="0">
                <a:latin typeface="Arial" charset="0"/>
              </a:rPr>
            </a:br>
            <a:r>
              <a:rPr lang="ru-RU" sz="1800" smtClean="0">
                <a:latin typeface="Arial" charset="0"/>
              </a:rPr>
              <a:t>«Давай сделаем солнышко».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G:\Курсы 2015г\WP_20150414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38263"/>
            <a:ext cx="74168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Разные виды театров, для развития мелкой моторики.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G:\Курсы 2015г\WP_20150414_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98600"/>
            <a:ext cx="80645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Игра с пальчиками.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latin typeface="Arial" charset="0"/>
              </a:rPr>
              <a:t>Массаж рук подручными средствами.</a:t>
            </a:r>
          </a:p>
        </p:txBody>
      </p:sp>
      <p:sp>
        <p:nvSpPr>
          <p:cNvPr id="59394" name="Rectangle 2"/>
          <p:cNvSpPr>
            <a:spLocks noGrp="1"/>
          </p:cNvSpPr>
          <p:nvPr>
            <p:ph type="body" idx="4294967295"/>
          </p:nvPr>
        </p:nvSpPr>
        <p:spPr>
          <a:xfrm>
            <a:off x="250825" y="3068638"/>
            <a:ext cx="8893175" cy="7921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400" smtClean="0"/>
              <a:t>Берем простые бигуди с липкой шершавой поверхностью, нанизываем их на проволоку и готов валик  для самомассажа рук.</a:t>
            </a:r>
          </a:p>
        </p:txBody>
      </p:sp>
      <p:pic>
        <p:nvPicPr>
          <p:cNvPr id="59395" name="Picture 3" descr="Фото-0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808413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Фото-0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52513"/>
            <a:ext cx="3024188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Фото-0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196975"/>
            <a:ext cx="28813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Фото-0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75285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400" smtClean="0"/>
              <a:t>Отлично развивают руку  разнообразные нанизывания. Можно нанизывать все- </a:t>
            </a:r>
            <a:r>
              <a:rPr lang="ru-RU" sz="1400" b="1" smtClean="0"/>
              <a:t>пуговицы, бусы, рожки макароны, сушки.</a:t>
            </a:r>
            <a:r>
              <a:rPr lang="ru-RU" sz="1400" smtClean="0"/>
              <a:t> А можно сделать красивые бусы из старых ненужных фломастеров. Эти бусы дети сделают себе сами, отличная игра для развития кисти руки и координация руки и глаза.</a:t>
            </a:r>
          </a:p>
        </p:txBody>
      </p:sp>
      <p:pic>
        <p:nvPicPr>
          <p:cNvPr id="60418" name="Picture 3" descr="IMG_0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09750"/>
            <a:ext cx="453548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4" descr="IMG_05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778250"/>
            <a:ext cx="410527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idx="1"/>
          </p:nvPr>
        </p:nvSpPr>
        <p:spPr>
          <a:xfrm>
            <a:off x="323850" y="333375"/>
            <a:ext cx="2819400" cy="3417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/>
              <a:t>Вариант игры «</a:t>
            </a:r>
            <a:r>
              <a:rPr lang="ru-RU" sz="1400" b="1" smtClean="0"/>
              <a:t>Золушка</a:t>
            </a:r>
            <a:r>
              <a:rPr lang="ru-RU" sz="1400" smtClean="0"/>
              <a:t>» можно не много усложнить, использую для этого простые футляры от термометров, наполняя их разными семенами, крупами, развиваем руку, умение брать щепотью, двумя-тремя пальцами, формировать координацию движений руки и глаза.</a:t>
            </a:r>
          </a:p>
        </p:txBody>
      </p:sp>
      <p:pic>
        <p:nvPicPr>
          <p:cNvPr id="61442" name="Picture 3" descr="IMG_0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08275"/>
            <a:ext cx="4103687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4" descr="IMG_04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54028">
            <a:off x="5770563" y="1573213"/>
            <a:ext cx="309721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5" descr="IMG_04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8940">
            <a:off x="3348038" y="26035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6" descr="IMG_04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76100">
            <a:off x="5867400" y="4005263"/>
            <a:ext cx="2989263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idx="1"/>
          </p:nvPr>
        </p:nvSpPr>
        <p:spPr>
          <a:xfrm>
            <a:off x="4356100" y="476250"/>
            <a:ext cx="4619625" cy="356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1400" b="1" i="1" smtClean="0"/>
              <a:t>«Игра полянка»</a:t>
            </a:r>
            <a:r>
              <a:rPr lang="ru-RU" sz="1400" smtClean="0"/>
              <a:t> -дети не только развивают мелкую моторику, но и закрепляют знание цвета, ориентируются на плоскости. Для изготовления взята потолочная панель, цветы изготовлены из цветной самоклеющейся пленки, прикрепляются на липучки. Висит на стене в доступном для детей месте.</a:t>
            </a:r>
          </a:p>
        </p:txBody>
      </p:sp>
      <p:pic>
        <p:nvPicPr>
          <p:cNvPr id="62466" name="Picture 3" descr="IMG_04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0963"/>
            <a:ext cx="40322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4" descr="IMG_04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81388"/>
            <a:ext cx="417671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5" descr="IMG_04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484563"/>
            <a:ext cx="41052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611560" y="476672"/>
            <a:ext cx="7920880" cy="5256584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66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«Ум ребенка находится на кончиках его пальцев».</a:t>
            </a:r>
            <a:br>
              <a:rPr lang="ru-RU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(В.А. Сухомлинский)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«Истоки творческих способностей детей и их дарований – на кончиках пальцев…»</a:t>
            </a:r>
            <a:b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(В.А. Сухомлинский)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«Рука – это инструмент всех инструментов».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(Аристотель)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«Рука – это своего рода внешний мозг».</a:t>
            </a:r>
            <a:br>
              <a:rPr lang="ru-RU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(Э. Кант)</a:t>
            </a:r>
            <a:endParaRPr lang="ru-RU" dirty="0">
              <a:ln w="0"/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idx="1"/>
          </p:nvPr>
        </p:nvSpPr>
        <p:spPr>
          <a:xfrm>
            <a:off x="5724525" y="188913"/>
            <a:ext cx="3168650" cy="3744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b="1" i="1" smtClean="0"/>
              <a:t>Пробочный тренажер.</a:t>
            </a:r>
            <a:r>
              <a:rPr lang="ru-RU" sz="1400" smtClean="0"/>
              <a:t> Игры с пробками благотворно влияют на развитие мелкой моторики. Завинчивание и развинчивание их развивает кисть руки и запястье. Для пробуждения интереса использую разные пробочные тренажеры. Дети собирают из пробок различные предметы (геометрические фигуры, ёлочка, пирамидка, домик).Можно натягивая резиночки в разном направлении сделать листочек, ракету, домик и другие предметы . Эта игра развивает не только моторику, но воображение, фантазию творческие способности ребенка. </a:t>
            </a:r>
          </a:p>
        </p:txBody>
      </p:sp>
      <p:pic>
        <p:nvPicPr>
          <p:cNvPr id="63490" name="Picture 3" descr="IMG_04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938"/>
            <a:ext cx="320516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4" descr="IMG_04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133600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5" descr="IMG_04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427538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6" descr="IMG_04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9450" y="4319588"/>
            <a:ext cx="320516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345362" cy="93503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folHlink"/>
                </a:solidFill>
              </a:rPr>
              <a:t>Игры развивающие мелкую моторику рук детей</a:t>
            </a:r>
          </a:p>
        </p:txBody>
      </p:sp>
      <p:sp>
        <p:nvSpPr>
          <p:cNvPr id="64514" name="Rectangle 3"/>
          <p:cNvSpPr>
            <a:spLocks noGrp="1"/>
          </p:cNvSpPr>
          <p:nvPr>
            <p:ph type="subTitle" idx="1"/>
          </p:nvPr>
        </p:nvSpPr>
        <p:spPr>
          <a:xfrm>
            <a:off x="971550" y="1341438"/>
            <a:ext cx="7016750" cy="3887787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«Чем больше ребенок располагает в своем опыте, тем значительнее и продуктивнее, при других равных условиях будет его творческая исследовательская познавательная деятельность» - писал классик отечественной психологии Л.С. Выготский </a:t>
            </a:r>
          </a:p>
          <a:p>
            <a:pPr eaLnBrk="1" hangingPunct="1">
              <a:lnSpc>
                <a:spcPct val="90000"/>
              </a:lnSpc>
            </a:pPr>
            <a:endParaRPr lang="ru-RU" sz="14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solidFill>
                  <a:schemeClr val="tx1"/>
                </a:solidFill>
              </a:rPr>
              <a:t>Развитие познавательных интересов у дошкольников, является одной из актуальных проблем педагогики, призванный воспитывать личность способную к саморазвитию и самосовершенствованию. Не для кого не секрет, что около трети всей площади двигательной проекции головного мозга, это проекция кисти руки. Поэтому можно сделать </a:t>
            </a:r>
            <a:r>
              <a:rPr lang="ru-RU" sz="1400" b="1" smtClean="0">
                <a:solidFill>
                  <a:schemeClr val="tx1"/>
                </a:solidFill>
              </a:rPr>
              <a:t>вывод:</a:t>
            </a:r>
            <a:r>
              <a:rPr lang="ru-RU" sz="1400" smtClean="0">
                <a:solidFill>
                  <a:schemeClr val="tx1"/>
                </a:solidFill>
              </a:rPr>
              <a:t> Развитию познавательной функции восприятия поступающей информации способствует развитие мелкой моторики рук. </a:t>
            </a:r>
          </a:p>
        </p:txBody>
      </p:sp>
      <p:pic>
        <p:nvPicPr>
          <p:cNvPr id="64515" name="Picture 4" descr="Изображение 2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2361">
            <a:off x="755650" y="3860800"/>
            <a:ext cx="352901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Изображение 1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7566">
            <a:off x="5292725" y="3933825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Рисунок 3"/>
          <p:cNvPicPr>
            <a:picLocks noChangeAspect="1" noChangeArrowheads="1"/>
          </p:cNvPicPr>
          <p:nvPr/>
        </p:nvPicPr>
        <p:blipFill>
          <a:blip r:embed="rId2"/>
          <a:srcRect l="47141" t="21083" r="21593" b="21938"/>
          <a:stretch>
            <a:fillRect/>
          </a:stretch>
        </p:blipFill>
        <p:spPr bwMode="auto">
          <a:xfrm>
            <a:off x="923925" y="981075"/>
            <a:ext cx="72961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5659" y="479242"/>
            <a:ext cx="6711119" cy="932005"/>
          </a:xfrm>
        </p:spPr>
        <p:txBody>
          <a:bodyPr spcFirstLastPara="1" rtlCol="0">
            <a:prstTxWarp prst="textArchUp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6013" y="765175"/>
            <a:ext cx="6911975" cy="511175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сформировать коммуникативные навыки посредством развития мелкой моторики у детей  дошкольного возраста и подготовки руки к письму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1.Развивать мелкую моторику пальцев рук у детей дошкольного возраста посредством дидактических игр и игрушек.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2.Развивать тактильную чувствительность рук детей.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3.Содействовать нормализации речевой функции.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4.Улучшить координацию и точность движений руки и глаза, гибкость рук.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5.Формировать и совершенствовать пространственные представления: ориентация в пространстве на примере собственного тела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ориентация на листе.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6.В процессе работы  над мелкой моторикой способствовать развитию у детей следующих психических процессов: произвольного внимания, логического мышления, памяти и речи детей.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7.Формировать навыки учебной деятельности: умение действовать по словесным инструкциям, контроль за собственными действиями.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416800" cy="10795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пути развития и совершенствования мелкой моторики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27735" y="2987951"/>
            <a:ext cx="2488531" cy="8820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4605"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99659" y="1906011"/>
            <a:ext cx="2288764" cy="712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4605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и сопряженная гимнастика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40085" y="1906011"/>
            <a:ext cx="2400268" cy="71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4605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 и пальчиковый театр теней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52187" y="2987952"/>
            <a:ext cx="2096743" cy="8730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4605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 в сочетании с пальчиковой гимнастикой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43873" y="2987952"/>
            <a:ext cx="2096743" cy="8754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4605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и самомассаж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67741" y="4299508"/>
            <a:ext cx="2096743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4605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27735" y="4295308"/>
            <a:ext cx="2492405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4605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для пальцев рук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52187" y="4289130"/>
            <a:ext cx="2256251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4605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упражнения, рисование пальцем и ладошкой, оригами</a:t>
            </a:r>
          </a:p>
        </p:txBody>
      </p:sp>
      <p:cxnSp>
        <p:nvCxnSpPr>
          <p:cNvPr id="28" name="Прямая со стрелкой 27"/>
          <p:cNvCxnSpPr>
            <a:stCxn id="0" idx="2"/>
          </p:cNvCxnSpPr>
          <p:nvPr/>
        </p:nvCxnSpPr>
        <p:spPr>
          <a:xfrm>
            <a:off x="2644775" y="2619375"/>
            <a:ext cx="1423988" cy="368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0" idx="2"/>
          </p:cNvCxnSpPr>
          <p:nvPr/>
        </p:nvCxnSpPr>
        <p:spPr>
          <a:xfrm flipH="1">
            <a:off x="5114925" y="2619375"/>
            <a:ext cx="1425575" cy="368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0" idx="3"/>
            <a:endCxn id="0" idx="1"/>
          </p:cNvCxnSpPr>
          <p:nvPr/>
        </p:nvCxnSpPr>
        <p:spPr>
          <a:xfrm>
            <a:off x="2940050" y="3425825"/>
            <a:ext cx="387350" cy="3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0" idx="1"/>
            <a:endCxn id="0" idx="3"/>
          </p:cNvCxnSpPr>
          <p:nvPr/>
        </p:nvCxnSpPr>
        <p:spPr>
          <a:xfrm flipH="1">
            <a:off x="5816600" y="3424238"/>
            <a:ext cx="434975" cy="4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0" idx="0"/>
            <a:endCxn id="0" idx="2"/>
          </p:cNvCxnSpPr>
          <p:nvPr/>
        </p:nvCxnSpPr>
        <p:spPr>
          <a:xfrm flipH="1" flipV="1">
            <a:off x="4572000" y="3870325"/>
            <a:ext cx="1588" cy="425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0" idx="0"/>
          </p:cNvCxnSpPr>
          <p:nvPr/>
        </p:nvCxnSpPr>
        <p:spPr>
          <a:xfrm flipV="1">
            <a:off x="1916113" y="3870325"/>
            <a:ext cx="2152650" cy="422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0" idx="0"/>
          </p:cNvCxnSpPr>
          <p:nvPr/>
        </p:nvCxnSpPr>
        <p:spPr>
          <a:xfrm flipH="1" flipV="1">
            <a:off x="5114925" y="3870325"/>
            <a:ext cx="2265363" cy="419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</a:rPr>
              <a:t>Психолого - педагогическое обоснование</a:t>
            </a:r>
            <a:r>
              <a:rPr lang="ru-RU" smtClean="0"/>
              <a:t> </a:t>
            </a: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600" b="1" smtClean="0">
                <a:solidFill>
                  <a:srgbClr val="FF0000"/>
                </a:solidFill>
              </a:rPr>
              <a:t>Характеристика возрастных особенностей детей </a:t>
            </a:r>
          </a:p>
        </p:txBody>
      </p:sp>
      <p:sp>
        <p:nvSpPr>
          <p:cNvPr id="44036" name="Cloud"/>
          <p:cNvSpPr>
            <a:spLocks noChangeAspect="1" noEditPoints="1" noChangeArrowheads="1"/>
          </p:cNvSpPr>
          <p:nvPr/>
        </p:nvSpPr>
        <p:spPr bwMode="auto">
          <a:xfrm>
            <a:off x="468313" y="1989138"/>
            <a:ext cx="3167062" cy="2244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200"/>
              <a:t>Продолжает развиваться наглядно-действенное мышление. Происходит становление сенсомоторного мышления</a:t>
            </a:r>
          </a:p>
        </p:txBody>
      </p:sp>
      <p:sp>
        <p:nvSpPr>
          <p:cNvPr id="44037" name="Cloud"/>
          <p:cNvSpPr>
            <a:spLocks noChangeAspect="1" noEditPoints="1" noChangeArrowheads="1"/>
          </p:cNvSpPr>
          <p:nvPr/>
        </p:nvSpPr>
        <p:spPr bwMode="auto">
          <a:xfrm>
            <a:off x="900113" y="4292600"/>
            <a:ext cx="2743200" cy="23907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/>
              <a:t>Становится возможным образная категоризация, необходимая для формирования перцептивных эталонов</a:t>
            </a:r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3492500" y="2781300"/>
            <a:ext cx="2828925" cy="2552700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/>
              <a:t> </a:t>
            </a:r>
          </a:p>
          <a:p>
            <a:pPr algn="ctr"/>
            <a:r>
              <a:rPr lang="ru-RU" sz="1600"/>
              <a:t> 3-4 года </a:t>
            </a:r>
          </a:p>
        </p:txBody>
      </p:sp>
      <p:sp>
        <p:nvSpPr>
          <p:cNvPr id="44039" name="Cloud"/>
          <p:cNvSpPr>
            <a:spLocks noChangeAspect="1" noEditPoints="1" noChangeArrowheads="1"/>
          </p:cNvSpPr>
          <p:nvPr/>
        </p:nvSpPr>
        <p:spPr bwMode="auto">
          <a:xfrm>
            <a:off x="6156325" y="1557338"/>
            <a:ext cx="2743200" cy="2286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/>
              <a:t>Появляются первые представления об окружающей действительности</a:t>
            </a:r>
          </a:p>
          <a:p>
            <a:pPr>
              <a:defRPr/>
            </a:pPr>
            <a:r>
              <a:rPr lang="ru-RU" sz="1200"/>
              <a:t>посредством исследовательской деятельности.</a:t>
            </a:r>
          </a:p>
        </p:txBody>
      </p:sp>
      <p:sp>
        <p:nvSpPr>
          <p:cNvPr id="44040" name="Cloud"/>
          <p:cNvSpPr>
            <a:spLocks noChangeAspect="1" noEditPoints="1" noChangeArrowheads="1"/>
          </p:cNvSpPr>
          <p:nvPr/>
        </p:nvSpPr>
        <p:spPr bwMode="auto">
          <a:xfrm>
            <a:off x="6172200" y="4292600"/>
            <a:ext cx="2971800" cy="23812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/>
              <a:t>Появляется интерес к экспериментальной деятельности. Формируются разные способы обследования предметов, включая простейшие опыты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1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folHlink"/>
                </a:solidFill>
              </a:rPr>
              <a:t>Последовательность развития навыков мелкой моторики.</a:t>
            </a:r>
            <a:endParaRPr lang="ru-RU" sz="2800" smtClean="0"/>
          </a:p>
        </p:txBody>
      </p:sp>
      <p:grpSp>
        <p:nvGrpSpPr>
          <p:cNvPr id="2" name="Diagram 3"/>
          <p:cNvGrpSpPr>
            <a:grpSpLocks noChangeAspect="1"/>
          </p:cNvGrpSpPr>
          <p:nvPr/>
        </p:nvGrpSpPr>
        <p:grpSpPr bwMode="auto">
          <a:xfrm>
            <a:off x="-11113" y="981075"/>
            <a:ext cx="9155113" cy="5035550"/>
            <a:chOff x="266" y="707"/>
            <a:chExt cx="5184" cy="2851"/>
          </a:xfrm>
        </p:grpSpPr>
        <p:sp>
          <p:nvSpPr>
            <p:cNvPr id="3" name="_s46085"/>
            <p:cNvSpPr>
              <a:spLocks noChangeArrowheads="1" noTextEdit="1"/>
            </p:cNvSpPr>
            <p:nvPr/>
          </p:nvSpPr>
          <p:spPr bwMode="auto">
            <a:xfrm>
              <a:off x="1935" y="918"/>
              <a:ext cx="1847" cy="1847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46086"/>
            <p:cNvSpPr>
              <a:spLocks noChangeArrowheads="1" noTextEdit="1"/>
            </p:cNvSpPr>
            <p:nvPr/>
          </p:nvSpPr>
          <p:spPr bwMode="auto">
            <a:xfrm rot="7200000">
              <a:off x="2188" y="1356"/>
              <a:ext cx="1847" cy="1847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_s46087"/>
            <p:cNvSpPr>
              <a:spLocks noChangeArrowheads="1" noTextEdit="1"/>
            </p:cNvSpPr>
            <p:nvPr/>
          </p:nvSpPr>
          <p:spPr bwMode="auto">
            <a:xfrm rot="14400000">
              <a:off x="1682" y="1356"/>
              <a:ext cx="1847" cy="1847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46088"/>
            <p:cNvSpPr>
              <a:spLocks noChangeArrowheads="1"/>
            </p:cNvSpPr>
            <p:nvPr/>
          </p:nvSpPr>
          <p:spPr bwMode="auto">
            <a:xfrm>
              <a:off x="3364" y="1257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_s46089"/>
            <p:cNvSpPr>
              <a:spLocks noChangeArrowheads="1"/>
            </p:cNvSpPr>
            <p:nvPr/>
          </p:nvSpPr>
          <p:spPr bwMode="auto">
            <a:xfrm>
              <a:off x="2488" y="2774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46090"/>
            <p:cNvSpPr>
              <a:spLocks noChangeArrowheads="1"/>
            </p:cNvSpPr>
            <p:nvPr/>
          </p:nvSpPr>
          <p:spPr bwMode="auto">
            <a:xfrm>
              <a:off x="1612" y="1257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092" name="Oval 11"/>
          <p:cNvSpPr>
            <a:spLocks noChangeArrowheads="1"/>
          </p:cNvSpPr>
          <p:nvPr/>
        </p:nvSpPr>
        <p:spPr bwMode="auto">
          <a:xfrm>
            <a:off x="468313" y="1268413"/>
            <a:ext cx="3240087" cy="2089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1" i="1">
                <a:solidFill>
                  <a:srgbClr val="FF0000"/>
                </a:solidFill>
              </a:rPr>
              <a:t>От четырех до восьми лет</a:t>
            </a:r>
            <a:r>
              <a:rPr lang="ru-RU" sz="1200"/>
              <a:t>.</a:t>
            </a:r>
          </a:p>
          <a:p>
            <a:r>
              <a:rPr lang="ru-RU" sz="1200" b="1" i="1"/>
              <a:t>Учатся использовать </a:t>
            </a:r>
          </a:p>
          <a:p>
            <a:r>
              <a:rPr lang="ru-RU" sz="1200" b="1" i="1"/>
              <a:t>приобретенные навыки </a:t>
            </a:r>
          </a:p>
          <a:p>
            <a:r>
              <a:rPr lang="ru-RU" sz="1200" b="1" i="1"/>
              <a:t>мелкой моторики, </a:t>
            </a:r>
          </a:p>
          <a:p>
            <a:r>
              <a:rPr lang="ru-RU" sz="1200" b="1" i="1"/>
              <a:t>координированные </a:t>
            </a:r>
          </a:p>
          <a:p>
            <a:r>
              <a:rPr lang="ru-RU" sz="1200" b="1" i="1"/>
              <a:t>движения кистей, </a:t>
            </a:r>
          </a:p>
          <a:p>
            <a:r>
              <a:rPr lang="ru-RU" sz="1200" b="1" i="1"/>
              <a:t>пальцев, запястья.</a:t>
            </a:r>
          </a:p>
        </p:txBody>
      </p:sp>
      <p:sp>
        <p:nvSpPr>
          <p:cNvPr id="46093" name="Oval 12"/>
          <p:cNvSpPr>
            <a:spLocks noChangeArrowheads="1"/>
          </p:cNvSpPr>
          <p:nvPr/>
        </p:nvSpPr>
        <p:spPr bwMode="auto">
          <a:xfrm>
            <a:off x="5435600" y="1196975"/>
            <a:ext cx="3240088" cy="2160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1" i="1">
                <a:solidFill>
                  <a:srgbClr val="FF0000"/>
                </a:solidFill>
              </a:rPr>
              <a:t>От рождения до двух лет.</a:t>
            </a:r>
          </a:p>
          <a:p>
            <a:r>
              <a:rPr lang="ru-RU" sz="1200" b="1" i="1"/>
              <a:t>Хватание (ребенок учится</a:t>
            </a:r>
          </a:p>
          <a:p>
            <a:r>
              <a:rPr lang="ru-RU" sz="1200" b="1" i="1"/>
              <a:t> захватывать</a:t>
            </a:r>
          </a:p>
          <a:p>
            <a:r>
              <a:rPr lang="ru-RU" sz="1200" b="1" i="1"/>
              <a:t> предмет, </a:t>
            </a:r>
          </a:p>
          <a:p>
            <a:r>
              <a:rPr lang="ru-RU" sz="1200" b="1" i="1"/>
              <a:t>действуя целенаправленно). </a:t>
            </a:r>
          </a:p>
          <a:p>
            <a:r>
              <a:rPr lang="ru-RU" sz="1200" b="1" i="1"/>
              <a:t>Учится совмещать </a:t>
            </a:r>
          </a:p>
          <a:p>
            <a:r>
              <a:rPr lang="ru-RU" sz="1200" b="1" i="1"/>
              <a:t>два предмета или </a:t>
            </a:r>
          </a:p>
          <a:p>
            <a:r>
              <a:rPr lang="ru-RU" sz="1200" b="1" i="1"/>
              <a:t>две части одного предмета.</a:t>
            </a:r>
          </a:p>
        </p:txBody>
      </p:sp>
      <p:sp>
        <p:nvSpPr>
          <p:cNvPr id="46094" name="Oval 13"/>
          <p:cNvSpPr>
            <a:spLocks noChangeArrowheads="1"/>
          </p:cNvSpPr>
          <p:nvPr/>
        </p:nvSpPr>
        <p:spPr bwMode="auto">
          <a:xfrm>
            <a:off x="3059113" y="4292600"/>
            <a:ext cx="3168650" cy="2205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1" i="1">
                <a:solidFill>
                  <a:srgbClr val="FF0000"/>
                </a:solidFill>
              </a:rPr>
              <a:t>От двух до четырех лет. </a:t>
            </a:r>
          </a:p>
          <a:p>
            <a:r>
              <a:rPr lang="ru-RU" sz="1200" b="1" i="1"/>
              <a:t>Навыки совершенствуются, </a:t>
            </a:r>
          </a:p>
          <a:p>
            <a:r>
              <a:rPr lang="ru-RU" sz="1200" b="1" i="1"/>
              <a:t>активнее используются пальцы.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idx="1"/>
          </p:nvPr>
        </p:nvSpPr>
        <p:spPr>
          <a:xfrm>
            <a:off x="395288" y="27813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1400" smtClean="0"/>
              <a:t>Игра – ведущая деятельность в дошкольном возрасте. В.А.Сухомлинский говорил:»Без игры нет и не может быть полноценного умственного развития. Игра – это огромное светлое окно, через которое в духовный мир ребёнка является живительный поток представлений и понятий. Игра – это искра, зажигающая огонёк пытливости.»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1400" smtClean="0"/>
              <a:t>Главное назначение игр. Развитие маленького человека, коррекция того, что в нем заложено и проявлено Игры являются очень важной частью в процессе формирования навыков мелкой моторики. Очень важно подобрать правильный игровой материал. Который бы увлек детей, заинтересовал их, пробуждал интерес и желание играть. В своей группе я не стремлюсь покупать большое количество развивающих игр многое пытаюсь сделать своими руками. Важно то. Что эти игры изготовлены на глазах у детей. С помощью их родителей. Это особенно привлекает детей и они с удовольствием играют в них. Достоинство этих игр ещё и в том, что они не требуют какого-то специального материала. Они просты в изготовлении.</a:t>
            </a:r>
          </a:p>
        </p:txBody>
      </p:sp>
      <p:pic>
        <p:nvPicPr>
          <p:cNvPr id="47106" name="Picture 3" descr="toy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88913"/>
            <a:ext cx="295433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Oval 2"/>
          <p:cNvSpPr>
            <a:spLocks noChangeArrowheads="1"/>
          </p:cNvSpPr>
          <p:nvPr/>
        </p:nvSpPr>
        <p:spPr bwMode="auto">
          <a:xfrm>
            <a:off x="611188" y="333375"/>
            <a:ext cx="2447925" cy="1728788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Познание: сенсорика РЭМП </a:t>
            </a:r>
          </a:p>
          <a:p>
            <a:pPr algn="ctr"/>
            <a:r>
              <a:rPr lang="ru-RU" sz="1000" b="1"/>
              <a:t>окружающий мир, конструирование</a:t>
            </a:r>
            <a:r>
              <a:rPr lang="ru-RU" b="1"/>
              <a:t>.</a:t>
            </a:r>
          </a:p>
        </p:txBody>
      </p:sp>
      <p:sp>
        <p:nvSpPr>
          <p:cNvPr id="48130" name="Oval 3"/>
          <p:cNvSpPr>
            <a:spLocks noChangeArrowheads="1"/>
          </p:cNvSpPr>
          <p:nvPr/>
        </p:nvSpPr>
        <p:spPr bwMode="auto">
          <a:xfrm>
            <a:off x="3635375" y="188913"/>
            <a:ext cx="2520950" cy="16557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Коммуникация:</a:t>
            </a:r>
          </a:p>
          <a:p>
            <a:pPr algn="ctr"/>
            <a:r>
              <a:rPr lang="ru-RU" sz="1000" b="1"/>
              <a:t>Овладение средствами общения</a:t>
            </a:r>
          </a:p>
        </p:txBody>
      </p:sp>
      <p:sp>
        <p:nvSpPr>
          <p:cNvPr id="48131" name="Oval 4"/>
          <p:cNvSpPr>
            <a:spLocks noChangeArrowheads="1"/>
          </p:cNvSpPr>
          <p:nvPr/>
        </p:nvSpPr>
        <p:spPr bwMode="auto">
          <a:xfrm>
            <a:off x="179388" y="2420938"/>
            <a:ext cx="2447925" cy="18002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Художественное творчество: </a:t>
            </a:r>
          </a:p>
          <a:p>
            <a:pPr algn="ctr"/>
            <a:r>
              <a:rPr lang="ru-RU" sz="1000" b="1"/>
              <a:t>рисование, лепка, аппликация.</a:t>
            </a:r>
          </a:p>
        </p:txBody>
      </p:sp>
      <p:sp>
        <p:nvSpPr>
          <p:cNvPr id="48132" name="Oval 5"/>
          <p:cNvSpPr>
            <a:spLocks noChangeArrowheads="1"/>
          </p:cNvSpPr>
          <p:nvPr/>
        </p:nvSpPr>
        <p:spPr bwMode="auto">
          <a:xfrm>
            <a:off x="3708400" y="4941888"/>
            <a:ext cx="2376488" cy="1727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Физическая культура:</a:t>
            </a:r>
          </a:p>
          <a:p>
            <a:pPr algn="ctr"/>
            <a:r>
              <a:rPr lang="ru-RU" sz="1000" b="1"/>
              <a:t>Массаж, пальчиковая гимнастика</a:t>
            </a:r>
          </a:p>
        </p:txBody>
      </p:sp>
      <p:sp>
        <p:nvSpPr>
          <p:cNvPr id="48133" name="Oval 6"/>
          <p:cNvSpPr>
            <a:spLocks noChangeArrowheads="1"/>
          </p:cNvSpPr>
          <p:nvPr/>
        </p:nvSpPr>
        <p:spPr bwMode="auto">
          <a:xfrm>
            <a:off x="6516688" y="4365625"/>
            <a:ext cx="2376487" cy="15843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Труд:</a:t>
            </a:r>
          </a:p>
          <a:p>
            <a:pPr algn="ctr"/>
            <a:r>
              <a:rPr lang="ru-RU" sz="1000" b="1"/>
              <a:t>самообслуживание, поручения</a:t>
            </a:r>
          </a:p>
        </p:txBody>
      </p:sp>
      <p:sp>
        <p:nvSpPr>
          <p:cNvPr id="48134" name="Oval 7"/>
          <p:cNvSpPr>
            <a:spLocks noChangeArrowheads="1"/>
          </p:cNvSpPr>
          <p:nvPr/>
        </p:nvSpPr>
        <p:spPr bwMode="auto">
          <a:xfrm>
            <a:off x="6623050" y="2349500"/>
            <a:ext cx="2520950" cy="16557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Здоровье, безопасность:</a:t>
            </a:r>
          </a:p>
          <a:p>
            <a:pPr algn="ctr"/>
            <a:r>
              <a:rPr lang="ru-RU" sz="1000" b="1"/>
              <a:t>бережное отношение к своему</a:t>
            </a:r>
          </a:p>
          <a:p>
            <a:pPr algn="ctr"/>
            <a:r>
              <a:rPr lang="ru-RU" sz="1000" b="1"/>
              <a:t> здоровью, гигиена</a:t>
            </a:r>
          </a:p>
        </p:txBody>
      </p:sp>
      <p:sp>
        <p:nvSpPr>
          <p:cNvPr id="48135" name="Oval 8"/>
          <p:cNvSpPr>
            <a:spLocks noChangeArrowheads="1"/>
          </p:cNvSpPr>
          <p:nvPr/>
        </p:nvSpPr>
        <p:spPr bwMode="auto">
          <a:xfrm>
            <a:off x="6659563" y="404813"/>
            <a:ext cx="2339975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Чтение художественной литературы:</a:t>
            </a:r>
          </a:p>
          <a:p>
            <a:pPr algn="ctr"/>
            <a:r>
              <a:rPr lang="ru-RU" sz="1000" b="1"/>
              <a:t> стихи потешки, сказки</a:t>
            </a:r>
          </a:p>
        </p:txBody>
      </p:sp>
      <p:sp>
        <p:nvSpPr>
          <p:cNvPr id="48136" name="Oval 9"/>
          <p:cNvSpPr>
            <a:spLocks noChangeArrowheads="1"/>
          </p:cNvSpPr>
          <p:nvPr/>
        </p:nvSpPr>
        <p:spPr bwMode="auto">
          <a:xfrm>
            <a:off x="539750" y="4508500"/>
            <a:ext cx="2519363" cy="1655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Музыка: </a:t>
            </a:r>
          </a:p>
          <a:p>
            <a:pPr algn="ctr"/>
            <a:r>
              <a:rPr lang="ru-RU" sz="1000" b="1"/>
              <a:t>игра на музыкальных</a:t>
            </a:r>
          </a:p>
          <a:p>
            <a:pPr algn="ctr"/>
            <a:r>
              <a:rPr lang="ru-RU" sz="1000" b="1"/>
              <a:t> инструментах, ложках.</a:t>
            </a:r>
          </a:p>
        </p:txBody>
      </p:sp>
      <p:sp>
        <p:nvSpPr>
          <p:cNvPr id="48137" name="Oval 10"/>
          <p:cNvSpPr>
            <a:spLocks noChangeArrowheads="1"/>
          </p:cNvSpPr>
          <p:nvPr/>
        </p:nvSpPr>
        <p:spPr bwMode="auto">
          <a:xfrm>
            <a:off x="3348038" y="2133600"/>
            <a:ext cx="2735262" cy="2087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Развитие мелкой моторики рук </a:t>
            </a:r>
          </a:p>
          <a:p>
            <a:pPr algn="ctr"/>
            <a:r>
              <a:rPr lang="ru-RU" sz="1200" b="1"/>
              <a:t>у детей дошкольного возраста</a:t>
            </a:r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 flipH="1">
            <a:off x="2484438" y="3860800"/>
            <a:ext cx="115093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 flipH="1">
            <a:off x="2555875" y="2997200"/>
            <a:ext cx="7921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 flipH="1" flipV="1">
            <a:off x="2843213" y="1700213"/>
            <a:ext cx="8651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 flipV="1">
            <a:off x="4716463" y="18446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 flipV="1">
            <a:off x="5795963" y="1844675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6084888" y="33575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4" name="Line 17"/>
          <p:cNvSpPr>
            <a:spLocks noChangeShapeType="1"/>
          </p:cNvSpPr>
          <p:nvPr/>
        </p:nvSpPr>
        <p:spPr bwMode="auto">
          <a:xfrm>
            <a:off x="4859338" y="42211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5651500" y="3933825"/>
            <a:ext cx="151288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G:\Курсы 2015г\WP_20150414_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00175"/>
            <a:ext cx="7488237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charset="0"/>
              </a:rPr>
              <a:t>Растирание ладоней шестигранным карандашом, в горизонтальном и вертикальном положении рук.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807</Words>
  <Application>Microsoft Office PowerPoint</Application>
  <PresentationFormat>Экран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Trebuchet MS</vt:lpstr>
      <vt:lpstr>Wingdings 3</vt:lpstr>
      <vt:lpstr>Грань</vt:lpstr>
      <vt:lpstr>Формирование мелкой моторики  у дошкольников</vt:lpstr>
      <vt:lpstr>Презентация PowerPoint</vt:lpstr>
      <vt:lpstr>  Цель: сформировать коммуникативные навыки посредством развития мелкой моторики у детей  дошкольного возраста и подготовки руки к письму.   Задачи:  1.Развивать мелкую моторику пальцев рук у детей дошкольного возраста посредством дидактических игр и игрушек. 2.Развивать тактильную чувствительность рук детей.  3.Содействовать нормализации речевой функции. 4.Улучшить координацию и точность движений руки и глаза, гибкость рук. 5.Формировать и совершенствовать пространственные представления: ориентация в пространстве на примере собственного тела, ориентация на листе. 6.В процессе работы  над мелкой моторикой способствовать развитию у детей следующих психических процессов: произвольного внимания, логического мышления, памяти и речи детей. 7.Формировать навыки учебной деятельности: умение действовать по словесным инструкциям, контроль за собственными действиями. </vt:lpstr>
      <vt:lpstr> Основные пути развития и совершенствования мелкой моторики</vt:lpstr>
      <vt:lpstr>Психолого - педагогическое обоснование </vt:lpstr>
      <vt:lpstr>Последовательность развития навыков мелкой моторики.</vt:lpstr>
      <vt:lpstr>Презентация PowerPoint</vt:lpstr>
      <vt:lpstr>Презентация PowerPoint</vt:lpstr>
      <vt:lpstr>Растирание ладоней шестигранным карандашом, в горизонтальном и вертикальном положении рук.</vt:lpstr>
      <vt:lpstr>Массаж пальцев грецкими орехами, вращение юлы, выкладывание шишек и каштанов.</vt:lpstr>
      <vt:lpstr>Работа с мягкими модулями, собирание пазл.</vt:lpstr>
      <vt:lpstr>Шнуровка.</vt:lpstr>
      <vt:lpstr>Бельевые прищепки. «Давай сделаем солнышко».</vt:lpstr>
      <vt:lpstr>Разные виды театров, для развития мелкой моторики.</vt:lpstr>
      <vt:lpstr>Игра с пальчиками.</vt:lpstr>
      <vt:lpstr>Массаж рук подручными средствами.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развивающие мелкую моторику рук детей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мелкой моторики  у дошкольников</dc:title>
  <dc:creator>Asus</dc:creator>
  <cp:lastModifiedBy>ммм</cp:lastModifiedBy>
  <cp:revision>9</cp:revision>
  <dcterms:created xsi:type="dcterms:W3CDTF">2015-04-20T14:29:23Z</dcterms:created>
  <dcterms:modified xsi:type="dcterms:W3CDTF">2018-11-10T13:13:13Z</dcterms:modified>
</cp:coreProperties>
</file>